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sldIdLst>
    <p:sldId id="256" r:id="rId2"/>
    <p:sldId id="283" r:id="rId3"/>
    <p:sldId id="282" r:id="rId4"/>
    <p:sldId id="287" r:id="rId5"/>
    <p:sldId id="310" r:id="rId6"/>
    <p:sldId id="288" r:id="rId7"/>
    <p:sldId id="289" r:id="rId8"/>
    <p:sldId id="281" r:id="rId9"/>
    <p:sldId id="304" r:id="rId10"/>
    <p:sldId id="305" r:id="rId11"/>
    <p:sldId id="306" r:id="rId12"/>
    <p:sldId id="307" r:id="rId13"/>
    <p:sldId id="308" r:id="rId14"/>
    <p:sldId id="309" r:id="rId15"/>
    <p:sldId id="324" r:id="rId16"/>
    <p:sldId id="325" r:id="rId17"/>
    <p:sldId id="326" r:id="rId18"/>
    <p:sldId id="327" r:id="rId19"/>
    <p:sldId id="328" r:id="rId20"/>
    <p:sldId id="329" r:id="rId21"/>
    <p:sldId id="330" r:id="rId22"/>
    <p:sldId id="331" r:id="rId23"/>
    <p:sldId id="332" r:id="rId24"/>
    <p:sldId id="333" r:id="rId25"/>
    <p:sldId id="314" r:id="rId26"/>
    <p:sldId id="315" r:id="rId27"/>
    <p:sldId id="316" r:id="rId28"/>
    <p:sldId id="317" r:id="rId29"/>
    <p:sldId id="318" r:id="rId30"/>
    <p:sldId id="319" r:id="rId31"/>
    <p:sldId id="320" r:id="rId32"/>
    <p:sldId id="321" r:id="rId33"/>
    <p:sldId id="322" r:id="rId34"/>
    <p:sldId id="323" r:id="rId35"/>
    <p:sldId id="292" r:id="rId36"/>
    <p:sldId id="270" r:id="rId37"/>
    <p:sldId id="27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4" d="100"/>
          <a:sy n="74" d="100"/>
        </p:scale>
        <p:origin x="-57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E73FB13-F6A4-490E-884D-CBA9A53E71B6}" type="datetimeFigureOut">
              <a:rPr lang="en-US" smtClean="0"/>
              <a:pPr/>
              <a:t>20-May-17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266559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73FB13-F6A4-490E-884D-CBA9A53E71B6}" type="datetimeFigureOut">
              <a:rPr lang="en-US" smtClean="0"/>
              <a:pPr/>
              <a:t>20-May-17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4204136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73FB13-F6A4-490E-884D-CBA9A53E71B6}" type="datetimeFigureOut">
              <a:rPr lang="en-US" smtClean="0"/>
              <a:pPr/>
              <a:t>20-May-17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D1980-9936-4B8A-BF0E-D777456D6607}"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3913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73FB13-F6A4-490E-884D-CBA9A53E71B6}" type="datetimeFigureOut">
              <a:rPr lang="en-US" smtClean="0"/>
              <a:pPr/>
              <a:t>20-May-17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143980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73FB13-F6A4-490E-884D-CBA9A53E71B6}" type="datetimeFigureOut">
              <a:rPr lang="en-US" smtClean="0"/>
              <a:pPr/>
              <a:t>20-May-17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D1980-9936-4B8A-BF0E-D777456D6607}"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52180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73FB13-F6A4-490E-884D-CBA9A53E71B6}" type="datetimeFigureOut">
              <a:rPr lang="en-US" smtClean="0"/>
              <a:pPr/>
              <a:t>20-May-17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209873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73FB13-F6A4-490E-884D-CBA9A53E71B6}" type="datetimeFigureOut">
              <a:rPr lang="en-US" smtClean="0"/>
              <a:pPr/>
              <a:t>20-May-17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115747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73FB13-F6A4-490E-884D-CBA9A53E71B6}" type="datetimeFigureOut">
              <a:rPr lang="en-US" smtClean="0"/>
              <a:pPr/>
              <a:t>20-May-17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421760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73FB13-F6A4-490E-884D-CBA9A53E71B6}" type="datetimeFigureOut">
              <a:rPr lang="en-US" smtClean="0"/>
              <a:pPr/>
              <a:t>20-May-17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3878405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73FB13-F6A4-490E-884D-CBA9A53E71B6}" type="datetimeFigureOut">
              <a:rPr lang="en-US" smtClean="0"/>
              <a:pPr/>
              <a:t>20-May-17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163663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E73FB13-F6A4-490E-884D-CBA9A53E71B6}" type="datetimeFigureOut">
              <a:rPr lang="en-US" smtClean="0"/>
              <a:pPr/>
              <a:t>20-May-17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327461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E73FB13-F6A4-490E-884D-CBA9A53E71B6}" type="datetimeFigureOut">
              <a:rPr lang="en-US" smtClean="0"/>
              <a:pPr/>
              <a:t>20-May-17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2884066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E73FB13-F6A4-490E-884D-CBA9A53E71B6}" type="datetimeFigureOut">
              <a:rPr lang="en-US" smtClean="0"/>
              <a:pPr/>
              <a:t>20-May-17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2278895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73FB13-F6A4-490E-884D-CBA9A53E71B6}" type="datetimeFigureOut">
              <a:rPr lang="en-US" smtClean="0"/>
              <a:pPr/>
              <a:t>20-May-17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304292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73FB13-F6A4-490E-884D-CBA9A53E71B6}" type="datetimeFigureOut">
              <a:rPr lang="en-US" smtClean="0"/>
              <a:pPr/>
              <a:t>20-May-17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376523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73FB13-F6A4-490E-884D-CBA9A53E71B6}" type="datetimeFigureOut">
              <a:rPr lang="en-US" smtClean="0"/>
              <a:pPr/>
              <a:t>20-May-17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AD1980-9936-4B8A-BF0E-D777456D6607}" type="slidenum">
              <a:rPr lang="en-US" smtClean="0"/>
              <a:pPr/>
              <a:t>‹#›</a:t>
            </a:fld>
            <a:endParaRPr lang="en-US"/>
          </a:p>
        </p:txBody>
      </p:sp>
    </p:spTree>
    <p:extLst>
      <p:ext uri="{BB962C8B-B14F-4D97-AF65-F5344CB8AC3E}">
        <p14:creationId xmlns:p14="http://schemas.microsoft.com/office/powerpoint/2010/main" val="652108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E73FB13-F6A4-490E-884D-CBA9A53E71B6}" type="datetimeFigureOut">
              <a:rPr lang="en-US" smtClean="0"/>
              <a:pPr/>
              <a:t>20-May-17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9AD1980-9936-4B8A-BF0E-D777456D6607}" type="slidenum">
              <a:rPr lang="en-US" smtClean="0"/>
              <a:pPr/>
              <a:t>‹#›</a:t>
            </a:fld>
            <a:endParaRPr lang="en-US"/>
          </a:p>
        </p:txBody>
      </p:sp>
    </p:spTree>
    <p:extLst>
      <p:ext uri="{BB962C8B-B14F-4D97-AF65-F5344CB8AC3E}">
        <p14:creationId xmlns:p14="http://schemas.microsoft.com/office/powerpoint/2010/main" val="53097499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3224" y="0"/>
            <a:ext cx="8454415" cy="3046988"/>
          </a:xfrm>
          <a:prstGeom prst="rect">
            <a:avLst/>
          </a:prstGeom>
          <a:noFill/>
        </p:spPr>
        <p:txBody>
          <a:bodyPr wrap="square" rtlCol="0">
            <a:spAutoFit/>
          </a:bodyPr>
          <a:lstStyle/>
          <a:p>
            <a:pPr algn="ctr"/>
            <a:r>
              <a:rPr lang="en-US" sz="4800" b="1" dirty="0" smtClean="0">
                <a:latin typeface="Times New Roman" panose="02020603050405020304" pitchFamily="18" charset="0"/>
                <a:cs typeface="Times New Roman" panose="02020603050405020304" pitchFamily="18" charset="0"/>
              </a:rPr>
              <a:t>MOVIE RECOMMENDATION SYSTEM USING APACHE SPARK</a:t>
            </a:r>
            <a:endParaRPr lang="en-US" sz="4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947162" y="2708920"/>
            <a:ext cx="8134066" cy="2677656"/>
          </a:xfrm>
          <a:prstGeom prst="rect">
            <a:avLst/>
          </a:prstGeom>
          <a:noFill/>
        </p:spPr>
        <p:txBody>
          <a:bodyPr wrap="square" rtlCol="0">
            <a:spAutoFit/>
          </a:bodyPr>
          <a:lstStyle/>
          <a:p>
            <a:pPr algn="just"/>
            <a:r>
              <a:rPr lang="en-US" sz="2400" dirty="0" smtClean="0">
                <a:latin typeface="Times New Roman" panose="02020603050405020304" pitchFamily="18" charset="0"/>
                <a:cs typeface="Times New Roman" panose="02020603050405020304" pitchFamily="18" charset="0"/>
              </a:rPr>
              <a:t>Presented By:</a:t>
            </a: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Desai Vrushali	             1304029</a:t>
            </a:r>
          </a:p>
          <a:p>
            <a:pPr algn="just"/>
            <a:r>
              <a:rPr lang="en-US" sz="2400" dirty="0" smtClean="0">
                <a:latin typeface="Times New Roman" panose="02020603050405020304" pitchFamily="18" charset="0"/>
                <a:cs typeface="Times New Roman" panose="02020603050405020304" pitchFamily="18" charset="0"/>
              </a:rPr>
              <a:t>	Nerlekar Rohan	 1204026</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Mote </a:t>
            </a:r>
            <a:r>
              <a:rPr lang="en-US" sz="2400" dirty="0">
                <a:latin typeface="Times New Roman" panose="02020603050405020304" pitchFamily="18" charset="0"/>
                <a:cs typeface="Times New Roman" panose="02020603050405020304" pitchFamily="18" charset="0"/>
              </a:rPr>
              <a:t>A</a:t>
            </a:r>
            <a:r>
              <a:rPr lang="en-US" sz="2400" dirty="0" smtClean="0">
                <a:latin typeface="Times New Roman" panose="02020603050405020304" pitchFamily="18" charset="0"/>
                <a:cs typeface="Times New Roman" panose="02020603050405020304" pitchFamily="18" charset="0"/>
              </a:rPr>
              <a:t>vadhut		 1304040</a:t>
            </a: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Vanjari Rushikesh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1104054</a:t>
            </a: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Rananvare Harshada	 1304041</a:t>
            </a:r>
          </a:p>
        </p:txBody>
      </p:sp>
      <p:sp>
        <p:nvSpPr>
          <p:cNvPr id="7" name="TextBox 6"/>
          <p:cNvSpPr txBox="1"/>
          <p:nvPr/>
        </p:nvSpPr>
        <p:spPr>
          <a:xfrm>
            <a:off x="5798059" y="5571242"/>
            <a:ext cx="5652169" cy="830997"/>
          </a:xfrm>
          <a:prstGeom prst="rect">
            <a:avLst/>
          </a:prstGeom>
          <a:noFill/>
        </p:spPr>
        <p:txBody>
          <a:bodyPr wrap="square" rtlCol="0">
            <a:spAutoFit/>
          </a:bodyPr>
          <a:lstStyle/>
          <a:p>
            <a:r>
              <a:rPr lang="en-US" sz="2400" dirty="0" smtClean="0">
                <a:latin typeface="Times New Roman" pitchFamily="18" charset="0"/>
                <a:cs typeface="Times New Roman" pitchFamily="18" charset="0"/>
              </a:rPr>
              <a:t>Under the Guidance of:</a:t>
            </a:r>
          </a:p>
          <a:p>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Prof. Mr. S.S.Howal</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90414498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394" y="192041"/>
            <a:ext cx="2409634" cy="369332"/>
          </a:xfrm>
          <a:prstGeom prst="rect">
            <a:avLst/>
          </a:prstGeom>
        </p:spPr>
        <p:txBody>
          <a:bodyPr wrap="none">
            <a:spAutoFit/>
          </a:bodyPr>
          <a:lstStyle/>
          <a:p>
            <a:r>
              <a:rPr lang="en-US" kern="150" dirty="0">
                <a:latin typeface="Times New Roman" panose="02020603050405020304" pitchFamily="18" charset="0"/>
                <a:ea typeface="Droid Sans Fallback"/>
              </a:rPr>
              <a:t>Code of converting data</a:t>
            </a:r>
            <a:endParaRPr lang="en-US" dirty="0"/>
          </a:p>
        </p:txBody>
      </p:sp>
      <p:pic>
        <p:nvPicPr>
          <p:cNvPr id="3" name="Picture 2" descr="C:\Users\Rushi\Desktop\New folder\Screenshot from 2016-10-25 15_09_56.png"/>
          <p:cNvPicPr/>
          <p:nvPr/>
        </p:nvPicPr>
        <p:blipFill>
          <a:blip r:embed="rId2"/>
          <a:srcRect/>
          <a:stretch>
            <a:fillRect/>
          </a:stretch>
        </p:blipFill>
        <p:spPr bwMode="auto">
          <a:xfrm>
            <a:off x="476517" y="561372"/>
            <a:ext cx="10457645" cy="6296627"/>
          </a:xfrm>
          <a:prstGeom prst="rect">
            <a:avLst/>
          </a:prstGeom>
          <a:noFill/>
          <a:ln w="9525">
            <a:noFill/>
            <a:miter lim="800000"/>
            <a:headEnd/>
            <a:tailEnd/>
          </a:ln>
        </p:spPr>
      </p:pic>
    </p:spTree>
    <p:extLst>
      <p:ext uri="{BB962C8B-B14F-4D97-AF65-F5344CB8AC3E}">
        <p14:creationId xmlns:p14="http://schemas.microsoft.com/office/powerpoint/2010/main" val="3197114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9162"/>
            <a:ext cx="2820003" cy="369332"/>
          </a:xfrm>
          <a:prstGeom prst="rect">
            <a:avLst/>
          </a:prstGeom>
        </p:spPr>
        <p:txBody>
          <a:bodyPr wrap="none">
            <a:spAutoFit/>
          </a:bodyPr>
          <a:lstStyle/>
          <a:p>
            <a:r>
              <a:rPr lang="en-US" kern="150" dirty="0">
                <a:latin typeface="Times New Roman" panose="02020603050405020304" pitchFamily="18" charset="0"/>
                <a:ea typeface="Droid Sans Fallback"/>
              </a:rPr>
              <a:t>User recommendation &amp; o/p</a:t>
            </a:r>
            <a:endParaRPr lang="en-US" dirty="0"/>
          </a:p>
        </p:txBody>
      </p:sp>
      <p:pic>
        <p:nvPicPr>
          <p:cNvPr id="3" name="Picture 2" descr="C:\Users\Rushi\Desktop\New folder\Screenshot from 2016-10-25 15_10_19.png"/>
          <p:cNvPicPr/>
          <p:nvPr/>
        </p:nvPicPr>
        <p:blipFill>
          <a:blip r:embed="rId2"/>
          <a:srcRect/>
          <a:stretch>
            <a:fillRect/>
          </a:stretch>
        </p:blipFill>
        <p:spPr bwMode="auto">
          <a:xfrm>
            <a:off x="154546" y="548494"/>
            <a:ext cx="10844012" cy="6097005"/>
          </a:xfrm>
          <a:prstGeom prst="rect">
            <a:avLst/>
          </a:prstGeom>
          <a:noFill/>
          <a:ln w="9525">
            <a:noFill/>
            <a:miter lim="800000"/>
            <a:headEnd/>
            <a:tailEnd/>
          </a:ln>
        </p:spPr>
      </p:pic>
    </p:spTree>
    <p:extLst>
      <p:ext uri="{BB962C8B-B14F-4D97-AF65-F5344CB8AC3E}">
        <p14:creationId xmlns:p14="http://schemas.microsoft.com/office/powerpoint/2010/main" val="9483632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924" y="0"/>
            <a:ext cx="5185009" cy="507831"/>
          </a:xfrm>
          <a:prstGeom prst="rect">
            <a:avLst/>
          </a:prstGeom>
        </p:spPr>
        <p:txBody>
          <a:bodyPr wrap="none">
            <a:spAutoFit/>
          </a:bodyPr>
          <a:lstStyle/>
          <a:p>
            <a:pPr indent="457200">
              <a:lnSpc>
                <a:spcPct val="150000"/>
              </a:lnSpc>
              <a:spcAft>
                <a:spcPts val="1000"/>
              </a:spcAft>
            </a:pPr>
            <a:r>
              <a:rPr lang="en-US" kern="150" dirty="0">
                <a:latin typeface="Times New Roman" panose="02020603050405020304" pitchFamily="18" charset="0"/>
                <a:ea typeface="Droid Sans Fallback"/>
                <a:cs typeface="F"/>
              </a:rPr>
              <a:t>Item, Tanimoto, Pearson Recommendation &amp; o/p</a:t>
            </a:r>
            <a:endParaRPr lang="en-US" sz="1600" kern="150" dirty="0">
              <a:effectLst/>
              <a:latin typeface="Calibri" panose="020F0502020204030204" pitchFamily="34" charset="0"/>
              <a:ea typeface="Droid Sans Fallback"/>
              <a:cs typeface="F"/>
            </a:endParaRPr>
          </a:p>
        </p:txBody>
      </p:sp>
      <p:pic>
        <p:nvPicPr>
          <p:cNvPr id="3" name="Picture 2" descr="C:\Users\Rushi\Desktop\New folder\Screenshot from 2016-10-25 15_10_08.png"/>
          <p:cNvPicPr/>
          <p:nvPr/>
        </p:nvPicPr>
        <p:blipFill>
          <a:blip r:embed="rId2"/>
          <a:srcRect/>
          <a:stretch>
            <a:fillRect/>
          </a:stretch>
        </p:blipFill>
        <p:spPr bwMode="auto">
          <a:xfrm>
            <a:off x="167425" y="507831"/>
            <a:ext cx="10934164" cy="6202062"/>
          </a:xfrm>
          <a:prstGeom prst="rect">
            <a:avLst/>
          </a:prstGeom>
          <a:noFill/>
          <a:ln w="9525">
            <a:noFill/>
            <a:miter lim="800000"/>
            <a:headEnd/>
            <a:tailEnd/>
          </a:ln>
        </p:spPr>
      </p:pic>
    </p:spTree>
    <p:extLst>
      <p:ext uri="{BB962C8B-B14F-4D97-AF65-F5344CB8AC3E}">
        <p14:creationId xmlns:p14="http://schemas.microsoft.com/office/powerpoint/2010/main" val="2348917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1889"/>
            <a:ext cx="3377848" cy="369332"/>
          </a:xfrm>
          <a:prstGeom prst="rect">
            <a:avLst/>
          </a:prstGeom>
        </p:spPr>
        <p:txBody>
          <a:bodyPr wrap="none">
            <a:spAutoFit/>
          </a:bodyPr>
          <a:lstStyle/>
          <a:p>
            <a:r>
              <a:rPr lang="en-US" kern="150" dirty="0">
                <a:latin typeface="Times New Roman" panose="02020603050405020304" pitchFamily="18" charset="0"/>
                <a:ea typeface="Droid Sans Fallback"/>
              </a:rPr>
              <a:t>Slope one Recommendation &amp; o/p</a:t>
            </a:r>
            <a:endParaRPr lang="en-US" dirty="0"/>
          </a:p>
        </p:txBody>
      </p:sp>
      <p:pic>
        <p:nvPicPr>
          <p:cNvPr id="3" name="Picture 2" descr="C:\Users\Rushi\Desktop\New folder\Screenshot from 2016-10-25 15_09_32.png"/>
          <p:cNvPicPr/>
          <p:nvPr/>
        </p:nvPicPr>
        <p:blipFill>
          <a:blip r:embed="rId2"/>
          <a:srcRect/>
          <a:stretch>
            <a:fillRect/>
          </a:stretch>
        </p:blipFill>
        <p:spPr bwMode="auto">
          <a:xfrm>
            <a:off x="206062" y="471221"/>
            <a:ext cx="10882648" cy="6264430"/>
          </a:xfrm>
          <a:prstGeom prst="rect">
            <a:avLst/>
          </a:prstGeom>
          <a:noFill/>
          <a:ln w="9525">
            <a:noFill/>
            <a:miter lim="800000"/>
            <a:headEnd/>
            <a:tailEnd/>
          </a:ln>
        </p:spPr>
      </p:pic>
    </p:spTree>
    <p:extLst>
      <p:ext uri="{BB962C8B-B14F-4D97-AF65-F5344CB8AC3E}">
        <p14:creationId xmlns:p14="http://schemas.microsoft.com/office/powerpoint/2010/main" val="27525518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9163"/>
            <a:ext cx="4160113" cy="369332"/>
          </a:xfrm>
          <a:prstGeom prst="rect">
            <a:avLst/>
          </a:prstGeom>
        </p:spPr>
        <p:txBody>
          <a:bodyPr wrap="none">
            <a:spAutoFit/>
          </a:bodyPr>
          <a:lstStyle/>
          <a:p>
            <a:r>
              <a:rPr lang="en-US" kern="150" dirty="0">
                <a:latin typeface="Times New Roman" panose="02020603050405020304" pitchFamily="18" charset="0"/>
                <a:ea typeface="Droid Sans Fallback"/>
              </a:rPr>
              <a:t>Installation of </a:t>
            </a:r>
            <a:r>
              <a:rPr lang="en-US" kern="150" dirty="0" err="1">
                <a:latin typeface="Times New Roman" panose="02020603050405020304" pitchFamily="18" charset="0"/>
                <a:ea typeface="Droid Sans Fallback"/>
              </a:rPr>
              <a:t>hadoop</a:t>
            </a:r>
            <a:r>
              <a:rPr lang="en-US" kern="150" dirty="0">
                <a:latin typeface="Times New Roman" panose="02020603050405020304" pitchFamily="18" charset="0"/>
                <a:ea typeface="Droid Sans Fallback"/>
              </a:rPr>
              <a:t>, </a:t>
            </a:r>
            <a:r>
              <a:rPr lang="en-US" kern="150" dirty="0" err="1">
                <a:latin typeface="Times New Roman" panose="02020603050405020304" pitchFamily="18" charset="0"/>
                <a:ea typeface="Droid Sans Fallback"/>
              </a:rPr>
              <a:t>scala</a:t>
            </a:r>
            <a:r>
              <a:rPr lang="en-US" kern="150" dirty="0">
                <a:latin typeface="Times New Roman" panose="02020603050405020304" pitchFamily="18" charset="0"/>
                <a:ea typeface="Droid Sans Fallback"/>
              </a:rPr>
              <a:t>, apache spark.</a:t>
            </a:r>
            <a:endParaRPr lang="en-US" dirty="0"/>
          </a:p>
        </p:txBody>
      </p:sp>
      <p:pic>
        <p:nvPicPr>
          <p:cNvPr id="3" name="Picture 2" descr="C:\Users\Rushi\AppData\Local\Temp\Screenshot from 2016-10-25 14_28_23.png"/>
          <p:cNvPicPr/>
          <p:nvPr/>
        </p:nvPicPr>
        <p:blipFill>
          <a:blip r:embed="rId2"/>
          <a:srcRect/>
          <a:stretch>
            <a:fillRect/>
          </a:stretch>
        </p:blipFill>
        <p:spPr bwMode="auto">
          <a:xfrm>
            <a:off x="167425" y="548495"/>
            <a:ext cx="10972799" cy="6187156"/>
          </a:xfrm>
          <a:prstGeom prst="rect">
            <a:avLst/>
          </a:prstGeom>
          <a:noFill/>
          <a:ln w="9525">
            <a:noFill/>
            <a:miter lim="800000"/>
            <a:headEnd/>
            <a:tailEnd/>
          </a:ln>
        </p:spPr>
      </p:pic>
    </p:spTree>
    <p:extLst>
      <p:ext uri="{BB962C8B-B14F-4D97-AF65-F5344CB8AC3E}">
        <p14:creationId xmlns:p14="http://schemas.microsoft.com/office/powerpoint/2010/main" val="7158431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7887" y="2967335"/>
            <a:ext cx="7856113" cy="1200329"/>
          </a:xfrm>
          <a:prstGeom prst="rect">
            <a:avLst/>
          </a:prstGeom>
        </p:spPr>
        <p:txBody>
          <a:bodyPr wrap="square">
            <a:spAutoFit/>
          </a:bodyPr>
          <a:lstStyle/>
          <a:p>
            <a:r>
              <a:rPr lang="en-US" sz="2400" b="1" kern="0" dirty="0">
                <a:latin typeface="Times New Roman" panose="02020603050405020304" pitchFamily="18" charset="0"/>
                <a:ea typeface="Noto Sans CJK SC Regular"/>
                <a:cs typeface="FreeSans"/>
              </a:rPr>
              <a:t>Development (Implementation &amp; Installation)</a:t>
            </a:r>
            <a:br>
              <a:rPr lang="en-US" sz="2400" b="1" kern="0" dirty="0">
                <a:latin typeface="Times New Roman" panose="02020603050405020304" pitchFamily="18" charset="0"/>
                <a:ea typeface="Noto Sans CJK SC Regular"/>
                <a:cs typeface="FreeSans"/>
              </a:rPr>
            </a:br>
            <a:r>
              <a:rPr lang="en-US" sz="2400" b="1" kern="0" dirty="0">
                <a:latin typeface="Times New Roman" panose="02020603050405020304" pitchFamily="18" charset="0"/>
                <a:ea typeface="Noto Sans CJK SC Regular"/>
                <a:cs typeface="FreeSans"/>
              </a:rPr>
              <a:t>using </a:t>
            </a:r>
            <a:r>
              <a:rPr lang="en-US" sz="2400" b="1" kern="0" dirty="0" smtClean="0">
                <a:latin typeface="Times New Roman" panose="02020603050405020304" pitchFamily="18" charset="0"/>
                <a:ea typeface="Noto Sans CJK SC Regular"/>
                <a:cs typeface="FreeSans"/>
              </a:rPr>
              <a:t>Python </a:t>
            </a:r>
            <a:r>
              <a:rPr lang="en-US" sz="2400" b="1" kern="0" dirty="0">
                <a:latin typeface="Times New Roman" panose="02020603050405020304" pitchFamily="18" charset="0"/>
                <a:ea typeface="Noto Sans CJK SC Regular"/>
                <a:cs typeface="FreeSans"/>
              </a:rPr>
              <a:t>in </a:t>
            </a:r>
            <a:r>
              <a:rPr lang="en-US" sz="2400" b="1" kern="0" dirty="0" smtClean="0">
                <a:latin typeface="Times New Roman" panose="02020603050405020304" pitchFamily="18" charset="0"/>
                <a:ea typeface="Noto Sans CJK SC Regular"/>
                <a:cs typeface="FreeSans"/>
              </a:rPr>
              <a:t>Anaconda.</a:t>
            </a:r>
            <a:r>
              <a:rPr lang="en-US" sz="1200" kern="150" dirty="0">
                <a:latin typeface="Liberation Serif"/>
                <a:ea typeface="Noto Sans CJK SC Regular"/>
                <a:cs typeface="FreeSans"/>
              </a:rPr>
              <a:t/>
            </a:r>
            <a:br>
              <a:rPr lang="en-US" sz="1200" kern="150" dirty="0">
                <a:latin typeface="Liberation Serif"/>
                <a:ea typeface="Noto Sans CJK SC Regular"/>
                <a:cs typeface="FreeSans"/>
              </a:rPr>
            </a:br>
            <a:endParaRPr lang="en-US" sz="2400" dirty="0"/>
          </a:p>
        </p:txBody>
      </p:sp>
    </p:spTree>
    <p:extLst>
      <p:ext uri="{BB962C8B-B14F-4D97-AF65-F5344CB8AC3E}">
        <p14:creationId xmlns:p14="http://schemas.microsoft.com/office/powerpoint/2010/main" val="1855356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62377"/>
          </a:xfrm>
        </p:spPr>
        <p:txBody>
          <a:bodyPr>
            <a:noAutofit/>
          </a:bodyPr>
          <a:lstStyle/>
          <a:p>
            <a:r>
              <a:rPr lang="en-US" sz="1800" dirty="0">
                <a:solidFill>
                  <a:schemeClr val="tx1"/>
                </a:solidFill>
              </a:rPr>
              <a:t>This screenshot shows the program that imports python libraries and takes input CSV file which is nothing but dataset and gives column names to it.</a:t>
            </a:r>
            <a:br>
              <a:rPr lang="en-US" sz="1800" dirty="0">
                <a:solidFill>
                  <a:schemeClr val="tx1"/>
                </a:solidFill>
              </a:rPr>
            </a:br>
            <a:endParaRPr lang="en-US" sz="1800" dirty="0">
              <a:solidFill>
                <a:schemeClr val="tx1"/>
              </a:solidFill>
            </a:endParaRPr>
          </a:p>
        </p:txBody>
      </p:sp>
      <p:sp>
        <p:nvSpPr>
          <p:cNvPr id="3" name="Content Placeholder 2"/>
          <p:cNvSpPr>
            <a:spLocks noGrp="1"/>
          </p:cNvSpPr>
          <p:nvPr>
            <p:ph idx="1"/>
          </p:nvPr>
        </p:nvSpPr>
        <p:spPr>
          <a:xfrm>
            <a:off x="677334" y="1596981"/>
            <a:ext cx="8596668" cy="4444382"/>
          </a:xfrm>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16" y="1584101"/>
            <a:ext cx="8500057" cy="462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653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1318"/>
          </a:xfrm>
        </p:spPr>
        <p:txBody>
          <a:bodyPr>
            <a:noAutofit/>
          </a:bodyPr>
          <a:lstStyle/>
          <a:p>
            <a:r>
              <a:rPr lang="en-US" sz="1800" dirty="0">
                <a:solidFill>
                  <a:schemeClr val="tx1"/>
                </a:solidFill>
              </a:rPr>
              <a:t>This screenshot shows the program that converts the dataset from asymmetric to symmetric i.e. it deletes the last column and trains the dataset.</a:t>
            </a:r>
            <a:br>
              <a:rPr lang="en-US" sz="1800" dirty="0">
                <a:solidFill>
                  <a:schemeClr val="tx1"/>
                </a:solidFill>
              </a:rPr>
            </a:br>
            <a:endParaRPr lang="en-US" sz="1800" dirty="0">
              <a:solidFill>
                <a:schemeClr val="tx1"/>
              </a:solidFill>
            </a:endParaRPr>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4" y="1571224"/>
            <a:ext cx="8845438" cy="5043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506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2682"/>
          </a:xfrm>
        </p:spPr>
        <p:txBody>
          <a:bodyPr>
            <a:noAutofit/>
          </a:bodyPr>
          <a:lstStyle/>
          <a:p>
            <a:r>
              <a:rPr lang="en-US" sz="1800" dirty="0">
                <a:solidFill>
                  <a:schemeClr val="tx1"/>
                </a:solidFill>
              </a:rPr>
              <a:t>This screenshot shows the program that visualizes the converted the dataset from asymmetric to symmetric.</a:t>
            </a:r>
            <a:br>
              <a:rPr lang="en-US" sz="1800" dirty="0">
                <a:solidFill>
                  <a:schemeClr val="tx1"/>
                </a:solidFill>
              </a:rPr>
            </a:br>
            <a:endParaRPr lang="en-US" sz="1800" dirty="0">
              <a:solidFill>
                <a:schemeClr val="tx1"/>
              </a:solidFill>
            </a:endParaRPr>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468193"/>
            <a:ext cx="8758639" cy="5099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675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65408"/>
          </a:xfrm>
        </p:spPr>
        <p:txBody>
          <a:bodyPr>
            <a:normAutofit/>
          </a:bodyPr>
          <a:lstStyle/>
          <a:p>
            <a:r>
              <a:rPr lang="en-US" sz="2400" dirty="0" smtClean="0">
                <a:solidFill>
                  <a:schemeClr val="tx1"/>
                </a:solidFill>
              </a:rPr>
              <a:t>Input database:</a:t>
            </a:r>
            <a:endParaRPr lang="en-US" sz="2400" dirty="0">
              <a:solidFill>
                <a:schemeClr val="tx1"/>
              </a:solidFill>
            </a:endParaRPr>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4" y="1326525"/>
            <a:ext cx="8954640" cy="5374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1507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1200" y="350838"/>
            <a:ext cx="10972800" cy="792162"/>
          </a:xfrm>
        </p:spPr>
        <p:txBody>
          <a:bodyPr>
            <a:normAutofit fontScale="90000"/>
          </a:bodyPr>
          <a:lstStyle/>
          <a:p>
            <a:r>
              <a:rPr lang="en-US" sz="5400" b="1" dirty="0" smtClean="0">
                <a:latin typeface="Times New Roman" pitchFamily="18" charset="0"/>
                <a:cs typeface="Times New Roman" pitchFamily="18" charset="0"/>
              </a:rPr>
              <a:t>Index</a:t>
            </a:r>
            <a:endParaRPr lang="en-US" sz="5400" b="1" dirty="0">
              <a:latin typeface="Times New Roman" pitchFamily="18" charset="0"/>
              <a:cs typeface="Times New Roman" pitchFamily="18" charset="0"/>
            </a:endParaRPr>
          </a:p>
        </p:txBody>
      </p:sp>
      <p:sp>
        <p:nvSpPr>
          <p:cNvPr id="5" name="Content Placeholder 2"/>
          <p:cNvSpPr>
            <a:spLocks noGrp="1"/>
          </p:cNvSpPr>
          <p:nvPr>
            <p:ph idx="1"/>
          </p:nvPr>
        </p:nvSpPr>
        <p:spPr>
          <a:xfrm>
            <a:off x="609600" y="1201003"/>
            <a:ext cx="10160000" cy="5199797"/>
          </a:xfrm>
        </p:spPr>
        <p:txBody>
          <a:bodyPr>
            <a:normAutofit/>
          </a:bodyPr>
          <a:lstStyle/>
          <a:p>
            <a:pPr>
              <a:buFont typeface="Wingdings" pitchFamily="2" charset="2"/>
              <a:buChar char="Ø"/>
            </a:pPr>
            <a:r>
              <a:rPr lang="en-US" sz="2800" dirty="0" smtClean="0">
                <a:latin typeface="Times New Roman" pitchFamily="18" charset="0"/>
                <a:cs typeface="Times New Roman" pitchFamily="18" charset="0"/>
              </a:rPr>
              <a:t>Introduction</a:t>
            </a:r>
          </a:p>
          <a:p>
            <a:pPr>
              <a:buFont typeface="Wingdings" pitchFamily="2" charset="2"/>
              <a:buChar char="Ø"/>
            </a:pPr>
            <a:r>
              <a:rPr lang="en-US" sz="2800" dirty="0" smtClean="0">
                <a:latin typeface="Times New Roman" pitchFamily="18" charset="0"/>
                <a:cs typeface="Times New Roman" pitchFamily="18" charset="0"/>
              </a:rPr>
              <a:t>Problem Definition</a:t>
            </a:r>
          </a:p>
          <a:p>
            <a:pPr>
              <a:buFont typeface="Wingdings" pitchFamily="2" charset="2"/>
              <a:buChar char="Ø"/>
            </a:pPr>
            <a:r>
              <a:rPr lang="en-US" sz="2800" dirty="0" smtClean="0">
                <a:latin typeface="Times New Roman" pitchFamily="18" charset="0"/>
                <a:cs typeface="Times New Roman" pitchFamily="18" charset="0"/>
              </a:rPr>
              <a:t>Problem formulation</a:t>
            </a:r>
          </a:p>
          <a:p>
            <a:pPr>
              <a:buFont typeface="Wingdings" pitchFamily="2" charset="2"/>
              <a:buChar char="Ø"/>
            </a:pPr>
            <a:r>
              <a:rPr lang="en-US" sz="2800" dirty="0" smtClean="0">
                <a:latin typeface="Times New Roman" pitchFamily="18" charset="0"/>
                <a:cs typeface="Times New Roman" pitchFamily="18" charset="0"/>
              </a:rPr>
              <a:t>Problem solution</a:t>
            </a:r>
          </a:p>
          <a:p>
            <a:pPr>
              <a:buFont typeface="Wingdings" pitchFamily="2" charset="2"/>
              <a:buChar char="Ø"/>
            </a:pPr>
            <a:r>
              <a:rPr lang="en-US" sz="2800" dirty="0" smtClean="0">
                <a:latin typeface="Times New Roman" pitchFamily="18" charset="0"/>
                <a:cs typeface="Times New Roman" pitchFamily="18" charset="0"/>
              </a:rPr>
              <a:t>Result Analysis </a:t>
            </a:r>
            <a:endParaRPr lang="en-US" sz="2800" dirty="0">
              <a:latin typeface="Times New Roman" pitchFamily="18" charset="0"/>
              <a:cs typeface="Times New Roman" pitchFamily="18" charset="0"/>
            </a:endParaRPr>
          </a:p>
          <a:p>
            <a:pPr>
              <a:buFont typeface="Wingdings" pitchFamily="2" charset="2"/>
              <a:buChar char="Ø"/>
            </a:pPr>
            <a:r>
              <a:rPr lang="en-US" sz="2800" dirty="0" smtClean="0">
                <a:latin typeface="Times New Roman" pitchFamily="18" charset="0"/>
                <a:cs typeface="Times New Roman" pitchFamily="18" charset="0"/>
              </a:rPr>
              <a:t>Installation of Hadoop spark and scala</a:t>
            </a:r>
          </a:p>
          <a:p>
            <a:pPr>
              <a:buFont typeface="Wingdings" pitchFamily="2" charset="2"/>
              <a:buChar char="Ø"/>
            </a:pPr>
            <a:r>
              <a:rPr lang="en-US" sz="2800" dirty="0" smtClean="0">
                <a:latin typeface="Times New Roman" pitchFamily="18" charset="0"/>
                <a:cs typeface="Times New Roman" pitchFamily="18" charset="0"/>
              </a:rPr>
              <a:t>Reference</a:t>
            </a:r>
            <a:endParaRPr lang="en-US" sz="2800" dirty="0">
              <a:latin typeface="Times New Roman" pitchFamily="18" charset="0"/>
              <a:cs typeface="Times New Roman" pitchFamily="18" charset="0"/>
            </a:endParaRPr>
          </a:p>
          <a:p>
            <a:pPr>
              <a:buFont typeface="Wingdings" pitchFamily="2" charset="2"/>
              <a:buChar char="Ø"/>
            </a:pPr>
            <a:r>
              <a:rPr lang="en-US" sz="2800" dirty="0" smtClean="0">
                <a:latin typeface="Times New Roman" pitchFamily="18" charset="0"/>
                <a:cs typeface="Times New Roman" pitchFamily="18" charset="0"/>
              </a:rPr>
              <a:t>Conclusion</a:t>
            </a:r>
          </a:p>
          <a:p>
            <a:pPr marL="114300" indent="0">
              <a:buNone/>
            </a:pPr>
            <a:endParaRPr lang="en-US" sz="2800"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DFC2B958-11E4-47CB-8AB4-B14CE5842D5E}" type="slidenum">
              <a:rPr lang="en-US" smtClean="0"/>
              <a:t>2</a:t>
            </a:fld>
            <a:endParaRPr lang="en-US" dirty="0"/>
          </a:p>
        </p:txBody>
      </p:sp>
    </p:spTree>
    <p:extLst>
      <p:ext uri="{BB962C8B-B14F-4D97-AF65-F5344CB8AC3E}">
        <p14:creationId xmlns:p14="http://schemas.microsoft.com/office/powerpoint/2010/main" val="40152077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10107"/>
          </a:xfrm>
        </p:spPr>
        <p:txBody>
          <a:bodyPr>
            <a:normAutofit fontScale="90000"/>
          </a:bodyPr>
          <a:lstStyle/>
          <a:p>
            <a:r>
              <a:rPr lang="en-US" sz="1800" dirty="0">
                <a:solidFill>
                  <a:schemeClr val="tx1"/>
                </a:solidFill>
              </a:rPr>
              <a:t>This screenshot shows the program that imports python libraries and visualizes the dataset before applying the hybrid </a:t>
            </a:r>
            <a:r>
              <a:rPr lang="en-US" sz="1800" dirty="0" smtClean="0">
                <a:solidFill>
                  <a:schemeClr val="tx1"/>
                </a:solidFill>
              </a:rPr>
              <a:t>algorithm</a:t>
            </a:r>
            <a:r>
              <a:rPr lang="en-US" dirty="0"/>
              <a:t/>
            </a:r>
            <a:br>
              <a:rPr lang="en-US" dirty="0"/>
            </a:br>
            <a:endParaRPr lang="en-US" dirty="0"/>
          </a:p>
        </p:txBody>
      </p:sp>
      <p:sp>
        <p:nvSpPr>
          <p:cNvPr id="3" name="Content Placeholder 2"/>
          <p:cNvSpPr>
            <a:spLocks noGrp="1"/>
          </p:cNvSpPr>
          <p:nvPr>
            <p:ph idx="1"/>
          </p:nvPr>
        </p:nvSpPr>
        <p:spPr>
          <a:xfrm>
            <a:off x="677334" y="1416677"/>
            <a:ext cx="8596668" cy="4624686"/>
          </a:xfrm>
        </p:spPr>
        <p:txBody>
          <a:bodyPr/>
          <a:lstStyle/>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4" y="1455314"/>
            <a:ext cx="9012326" cy="514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7356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74501"/>
          </a:xfrm>
        </p:spPr>
        <p:txBody>
          <a:bodyPr>
            <a:noAutofit/>
          </a:bodyPr>
          <a:lstStyle/>
          <a:p>
            <a:r>
              <a:rPr lang="en-US" sz="1600" dirty="0">
                <a:solidFill>
                  <a:schemeClr val="tx1"/>
                </a:solidFill>
              </a:rPr>
              <a:t>This screenshot shows the program that imports python libraries and traverses the dataset and shows the result. After traversing the dataset it splits the dataset into test data and train data matrix to perform the testing of hybrid algorithm on the same.</a:t>
            </a:r>
            <a:r>
              <a:rPr lang="en-US" sz="1600" dirty="0"/>
              <a:t/>
            </a:r>
            <a:br>
              <a:rPr lang="en-US" sz="1600" dirty="0"/>
            </a:br>
            <a:endParaRPr lang="en-US" sz="1600" b="1" dirty="0"/>
          </a:p>
        </p:txBody>
      </p:sp>
      <p:sp>
        <p:nvSpPr>
          <p:cNvPr id="3" name="Content Placeholder 2"/>
          <p:cNvSpPr>
            <a:spLocks noGrp="1"/>
          </p:cNvSpPr>
          <p:nvPr>
            <p:ph idx="1"/>
          </p:nvPr>
        </p:nvSpPr>
        <p:spPr>
          <a:xfrm>
            <a:off x="677334" y="1571223"/>
            <a:ext cx="8596668" cy="4470139"/>
          </a:xfrm>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23" y="1584102"/>
            <a:ext cx="8551571" cy="4597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657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87380"/>
          </a:xfrm>
        </p:spPr>
        <p:txBody>
          <a:bodyPr>
            <a:noAutofit/>
          </a:bodyPr>
          <a:lstStyle/>
          <a:p>
            <a:r>
              <a:rPr lang="en-US" sz="1600" dirty="0">
                <a:solidFill>
                  <a:schemeClr val="tx1"/>
                </a:solidFill>
              </a:rPr>
              <a:t>This screenshot shows the program that imports python libraries, defines functions and uses collaborative filtering algorithm for prediction of recommendations and calculates root mean square error value of both user and item prediction.</a:t>
            </a:r>
            <a:br>
              <a:rPr lang="en-US" sz="1600" dirty="0">
                <a:solidFill>
                  <a:schemeClr val="tx1"/>
                </a:solidFill>
              </a:rPr>
            </a:br>
            <a:endParaRPr lang="en-US" sz="1600" dirty="0">
              <a:solidFill>
                <a:schemeClr val="tx1"/>
              </a:solidFill>
            </a:endParaRPr>
          </a:p>
        </p:txBody>
      </p:sp>
      <p:sp>
        <p:nvSpPr>
          <p:cNvPr id="3" name="Content Placeholder 2"/>
          <p:cNvSpPr>
            <a:spLocks noGrp="1"/>
          </p:cNvSpPr>
          <p:nvPr>
            <p:ph idx="1"/>
          </p:nvPr>
        </p:nvSpPr>
        <p:spPr>
          <a:xfrm>
            <a:off x="677334" y="1545465"/>
            <a:ext cx="8596668" cy="4495897"/>
          </a:xfrm>
        </p:spPr>
        <p:txBody>
          <a:bodyPr/>
          <a:lstStyle/>
          <a:p>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59" y="1635617"/>
            <a:ext cx="8590210" cy="502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383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5865"/>
          </a:xfrm>
        </p:spPr>
        <p:txBody>
          <a:bodyPr>
            <a:noAutofit/>
          </a:bodyPr>
          <a:lstStyle/>
          <a:p>
            <a:r>
              <a:rPr lang="en-US" sz="1600" dirty="0">
                <a:solidFill>
                  <a:schemeClr val="tx1"/>
                </a:solidFill>
              </a:rPr>
              <a:t>This screenshot shows the program that imports python libraries, defines functions and uses content based SVD algorithm for prediction of recommendations and calculates root mean square error value and </a:t>
            </a:r>
            <a:r>
              <a:rPr lang="en-US" sz="1600" dirty="0" err="1">
                <a:solidFill>
                  <a:schemeClr val="tx1"/>
                </a:solidFill>
              </a:rPr>
              <a:t>sparsity</a:t>
            </a:r>
            <a:r>
              <a:rPr lang="en-US" sz="1600" dirty="0">
                <a:solidFill>
                  <a:schemeClr val="tx1"/>
                </a:solidFill>
              </a:rPr>
              <a:t>.</a:t>
            </a:r>
            <a:br>
              <a:rPr lang="en-US" sz="1600" dirty="0">
                <a:solidFill>
                  <a:schemeClr val="tx1"/>
                </a:solidFill>
              </a:rPr>
            </a:br>
            <a:endParaRPr lang="en-US" sz="1600" dirty="0">
              <a:solidFill>
                <a:schemeClr val="tx1"/>
              </a:solidFill>
            </a:endParaRPr>
          </a:p>
        </p:txBody>
      </p:sp>
      <p:sp>
        <p:nvSpPr>
          <p:cNvPr id="3" name="Content Placeholder 2"/>
          <p:cNvSpPr>
            <a:spLocks noGrp="1"/>
          </p:cNvSpPr>
          <p:nvPr>
            <p:ph idx="1"/>
          </p:nvPr>
        </p:nvSpPr>
        <p:spPr>
          <a:xfrm>
            <a:off x="677334" y="1700011"/>
            <a:ext cx="8596668" cy="4341351"/>
          </a:xfrm>
        </p:spPr>
        <p:txBody>
          <a:bodyPr/>
          <a:lstStyle/>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187" y="1635618"/>
            <a:ext cx="8641724" cy="497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845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2130" y="2086377"/>
            <a:ext cx="7881870" cy="1231106"/>
          </a:xfrm>
          <a:prstGeom prst="rect">
            <a:avLst/>
          </a:prstGeom>
        </p:spPr>
        <p:txBody>
          <a:bodyPr wrap="square">
            <a:spAutoFit/>
          </a:bodyPr>
          <a:lstStyle/>
          <a:p>
            <a:r>
              <a:rPr lang="en-US" sz="2800" b="1" kern="0" dirty="0">
                <a:latin typeface="Times New Roman" panose="02020603050405020304" pitchFamily="18" charset="0"/>
                <a:ea typeface="Noto Sans CJK SC Regular"/>
                <a:cs typeface="FreeSans"/>
              </a:rPr>
              <a:t>Development (Implementation &amp; Installation)</a:t>
            </a:r>
            <a:br>
              <a:rPr lang="en-US" sz="2800" b="1" kern="0" dirty="0">
                <a:latin typeface="Times New Roman" panose="02020603050405020304" pitchFamily="18" charset="0"/>
                <a:ea typeface="Noto Sans CJK SC Regular"/>
                <a:cs typeface="FreeSans"/>
              </a:rPr>
            </a:br>
            <a:r>
              <a:rPr lang="en-US" sz="2800" b="1" kern="0" dirty="0" smtClean="0">
                <a:latin typeface="Times New Roman" panose="02020603050405020304" pitchFamily="18" charset="0"/>
                <a:ea typeface="Noto Sans CJK SC Regular"/>
                <a:cs typeface="FreeSans"/>
              </a:rPr>
              <a:t>using Scala in Apache Spark</a:t>
            </a:r>
            <a:r>
              <a:rPr lang="en-US" sz="1400" kern="150" dirty="0">
                <a:latin typeface="Liberation Serif"/>
                <a:ea typeface="Noto Sans CJK SC Regular"/>
                <a:cs typeface="FreeSans"/>
              </a:rPr>
              <a:t/>
            </a:r>
            <a:br>
              <a:rPr lang="en-US" sz="1400" kern="150" dirty="0">
                <a:latin typeface="Liberation Serif"/>
                <a:ea typeface="Noto Sans CJK SC Regular"/>
                <a:cs typeface="FreeSans"/>
              </a:rPr>
            </a:br>
            <a:endParaRPr lang="en-US" dirty="0"/>
          </a:p>
        </p:txBody>
      </p:sp>
    </p:spTree>
    <p:extLst>
      <p:ext uri="{BB962C8B-B14F-4D97-AF65-F5344CB8AC3E}">
        <p14:creationId xmlns:p14="http://schemas.microsoft.com/office/powerpoint/2010/main" val="1228113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446468"/>
          </a:xfrm>
        </p:spPr>
        <p:txBody>
          <a:bodyPr>
            <a:noAutofit/>
          </a:bodyPr>
          <a:lstStyle/>
          <a:p>
            <a:r>
              <a:rPr lang="en-US" sz="1800" dirty="0" smtClean="0">
                <a:solidFill>
                  <a:schemeClr val="tx1"/>
                </a:solidFill>
              </a:rPr>
              <a:t>Installation of Spark is completed</a:t>
            </a:r>
            <a:endParaRPr lang="en-US" sz="1800"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2732" y="1223494"/>
            <a:ext cx="8615967" cy="4818532"/>
          </a:xfrm>
        </p:spPr>
      </p:pic>
    </p:spTree>
    <p:extLst>
      <p:ext uri="{BB962C8B-B14F-4D97-AF65-F5344CB8AC3E}">
        <p14:creationId xmlns:p14="http://schemas.microsoft.com/office/powerpoint/2010/main" val="3836923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10862"/>
          </a:xfrm>
          <a:solidFill>
            <a:schemeClr val="bg1"/>
          </a:solidFill>
        </p:spPr>
        <p:txBody>
          <a:bodyPr>
            <a:noAutofit/>
          </a:bodyPr>
          <a:lstStyle/>
          <a:p>
            <a:r>
              <a:rPr lang="en-US" sz="1600" dirty="0">
                <a:solidFill>
                  <a:schemeClr val="tx1"/>
                </a:solidFill>
              </a:rPr>
              <a:t>Below we use Scala case classes to define the Movie and User schemas corresponding</a:t>
            </a:r>
            <a:r>
              <a:rPr lang="en-US" sz="3200" dirty="0"/>
              <a:t/>
            </a:r>
            <a:br>
              <a:rPr lang="en-US" sz="3200" dirty="0"/>
            </a:br>
            <a:r>
              <a:rPr lang="en-US" sz="1600" dirty="0">
                <a:solidFill>
                  <a:schemeClr val="tx1"/>
                </a:solidFill>
              </a:rPr>
              <a:t>to the movies.dat and users.dat files.</a:t>
            </a:r>
            <a:endParaRPr lang="en-US" sz="1600"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216" y="1287888"/>
            <a:ext cx="8603087" cy="4754138"/>
          </a:xfrm>
        </p:spPr>
      </p:pic>
    </p:spTree>
    <p:extLst>
      <p:ext uri="{BB962C8B-B14F-4D97-AF65-F5344CB8AC3E}">
        <p14:creationId xmlns:p14="http://schemas.microsoft.com/office/powerpoint/2010/main" val="3451442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420710"/>
          </a:xfrm>
        </p:spPr>
        <p:txBody>
          <a:bodyPr>
            <a:noAutofit/>
          </a:bodyPr>
          <a:lstStyle/>
          <a:p>
            <a:r>
              <a:rPr lang="en-US" sz="1800" dirty="0">
                <a:solidFill>
                  <a:schemeClr val="tx1"/>
                </a:solidFill>
              </a:rPr>
              <a:t>DataFrame </a:t>
            </a:r>
            <a:r>
              <a:rPr lang="en-US" sz="1800" i="1" dirty="0">
                <a:solidFill>
                  <a:schemeClr val="tx1"/>
                </a:solidFill>
              </a:rPr>
              <a:t>printSchema() </a:t>
            </a:r>
            <a:r>
              <a:rPr lang="en-US" sz="1800" dirty="0">
                <a:solidFill>
                  <a:schemeClr val="tx1"/>
                </a:solidFill>
              </a:rPr>
              <a:t>prints the schema to the console in a tree format.</a:t>
            </a:r>
            <a:endParaRPr lang="en-US" sz="1800"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823" y="1390918"/>
            <a:ext cx="8654602" cy="4651107"/>
          </a:xfrm>
        </p:spPr>
      </p:pic>
    </p:spTree>
    <p:extLst>
      <p:ext uri="{BB962C8B-B14F-4D97-AF65-F5344CB8AC3E}">
        <p14:creationId xmlns:p14="http://schemas.microsoft.com/office/powerpoint/2010/main" val="538494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433589"/>
          </a:xfrm>
        </p:spPr>
        <p:txBody>
          <a:bodyPr>
            <a:noAutofit/>
          </a:bodyPr>
          <a:lstStyle/>
          <a:p>
            <a:r>
              <a:rPr lang="en-US" sz="2000" dirty="0" smtClean="0">
                <a:solidFill>
                  <a:schemeClr val="tx1"/>
                </a:solidFill>
              </a:rPr>
              <a:t>Using ALS and movie rated data: Make Prediction</a:t>
            </a:r>
            <a:endParaRPr lang="en-US" sz="2000"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338" y="1378041"/>
            <a:ext cx="8706118" cy="4893970"/>
          </a:xfrm>
        </p:spPr>
      </p:pic>
    </p:spTree>
    <p:extLst>
      <p:ext uri="{BB962C8B-B14F-4D97-AF65-F5344CB8AC3E}">
        <p14:creationId xmlns:p14="http://schemas.microsoft.com/office/powerpoint/2010/main" val="1687409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459346"/>
          </a:xfrm>
        </p:spPr>
        <p:txBody>
          <a:bodyPr>
            <a:noAutofit/>
          </a:bodyPr>
          <a:lstStyle/>
          <a:p>
            <a:r>
              <a:rPr lang="en-US" sz="2400" dirty="0" smtClean="0">
                <a:solidFill>
                  <a:schemeClr val="tx1"/>
                </a:solidFill>
              </a:rPr>
              <a:t>Predictions:</a:t>
            </a:r>
            <a:endParaRPr lang="en-US" sz="2400"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823" y="1352282"/>
            <a:ext cx="8667481" cy="4893972"/>
          </a:xfrm>
        </p:spPr>
      </p:pic>
    </p:spTree>
    <p:extLst>
      <p:ext uri="{BB962C8B-B14F-4D97-AF65-F5344CB8AC3E}">
        <p14:creationId xmlns:p14="http://schemas.microsoft.com/office/powerpoint/2010/main" val="308034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smtClean="0">
                <a:latin typeface="Times New Roman" panose="02020603050405020304" pitchFamily="18" charset="0"/>
                <a:cs typeface="Times New Roman" panose="02020603050405020304" pitchFamily="18" charset="0"/>
              </a:rPr>
              <a:t>Introduction</a:t>
            </a:r>
            <a:endParaRPr lang="en-US" dirty="0"/>
          </a:p>
        </p:txBody>
      </p:sp>
      <p:sp>
        <p:nvSpPr>
          <p:cNvPr id="3" name="Content Placeholder 2"/>
          <p:cNvSpPr>
            <a:spLocks noGrp="1"/>
          </p:cNvSpPr>
          <p:nvPr>
            <p:ph idx="1"/>
          </p:nvPr>
        </p:nvSpPr>
        <p:spPr>
          <a:xfrm>
            <a:off x="609600" y="1600199"/>
            <a:ext cx="10158484" cy="5109694"/>
          </a:xfrm>
        </p:spPr>
        <p:txBody>
          <a:bodyPr>
            <a:normAutofit/>
          </a:bodyPr>
          <a:lstStyle/>
          <a:p>
            <a:r>
              <a:rPr lang="en-US" dirty="0"/>
              <a:t>Recommender systems are an important part of the informative websites, commercial websites and e-commerce system</a:t>
            </a:r>
            <a:r>
              <a:rPr lang="en-US" dirty="0" smtClean="0"/>
              <a:t>.</a:t>
            </a:r>
          </a:p>
          <a:p>
            <a:r>
              <a:rPr lang="en-US" dirty="0" smtClean="0"/>
              <a:t> </a:t>
            </a:r>
            <a:r>
              <a:rPr lang="en-US" dirty="0"/>
              <a:t>Recommender system plays an important role in the social media like Facebook, Twitter, YouTube etc</a:t>
            </a:r>
            <a:r>
              <a:rPr lang="en-US" dirty="0" smtClean="0"/>
              <a:t>.</a:t>
            </a:r>
          </a:p>
          <a:p>
            <a:r>
              <a:rPr lang="en-US" dirty="0" smtClean="0"/>
              <a:t> </a:t>
            </a:r>
            <a:r>
              <a:rPr lang="en-US" dirty="0"/>
              <a:t>Movie recommendation system aims to provide the best movie recommendation using the past data where in algorithms are used to evaluate the results </a:t>
            </a:r>
            <a:r>
              <a:rPr lang="en-US" dirty="0" smtClean="0"/>
              <a:t>.</a:t>
            </a:r>
          </a:p>
          <a:p>
            <a:r>
              <a:rPr lang="en-US" dirty="0"/>
              <a:t>They represent a powerful method for enabling users to filter through large information and product </a:t>
            </a:r>
            <a:r>
              <a:rPr lang="en-US" dirty="0" smtClean="0"/>
              <a:t>spaces.</a:t>
            </a:r>
          </a:p>
          <a:p>
            <a:r>
              <a:rPr lang="en-US" dirty="0"/>
              <a:t>Effective deployments must begin with careful analysis of prospective users and their goals. Specific tasks, information needs, and item domains represent unique problems for recommenders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8658054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65408"/>
          </a:xfrm>
        </p:spPr>
        <p:txBody>
          <a:bodyPr>
            <a:normAutofit/>
          </a:bodyPr>
          <a:lstStyle/>
          <a:p>
            <a:r>
              <a:rPr lang="en-US" sz="2000" dirty="0">
                <a:solidFill>
                  <a:schemeClr val="tx1"/>
                </a:solidFill>
              </a:rPr>
              <a:t>Mean Absolute Error (MAE).</a:t>
            </a:r>
            <a:endParaRPr lang="en-US" sz="2000" dirty="0">
              <a:solidFill>
                <a:schemeClr val="tx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823" y="1390918"/>
            <a:ext cx="8680360" cy="4651107"/>
          </a:xfrm>
        </p:spPr>
      </p:pic>
    </p:spTree>
    <p:extLst>
      <p:ext uri="{BB962C8B-B14F-4D97-AF65-F5344CB8AC3E}">
        <p14:creationId xmlns:p14="http://schemas.microsoft.com/office/powerpoint/2010/main" val="2081654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823" y="1326524"/>
            <a:ext cx="8667481" cy="4881093"/>
          </a:xfrm>
        </p:spPr>
      </p:pic>
    </p:spTree>
    <p:extLst>
      <p:ext uri="{BB962C8B-B14F-4D97-AF65-F5344CB8AC3E}">
        <p14:creationId xmlns:p14="http://schemas.microsoft.com/office/powerpoint/2010/main" val="194194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701" y="1300766"/>
            <a:ext cx="8628845" cy="4741259"/>
          </a:xfrm>
        </p:spPr>
      </p:pic>
    </p:spTree>
    <p:extLst>
      <p:ext uri="{BB962C8B-B14F-4D97-AF65-F5344CB8AC3E}">
        <p14:creationId xmlns:p14="http://schemas.microsoft.com/office/powerpoint/2010/main" val="1544646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945" y="1326524"/>
            <a:ext cx="8641724" cy="4715501"/>
          </a:xfrm>
        </p:spPr>
      </p:pic>
    </p:spTree>
    <p:extLst>
      <p:ext uri="{BB962C8B-B14F-4D97-AF65-F5344CB8AC3E}">
        <p14:creationId xmlns:p14="http://schemas.microsoft.com/office/powerpoint/2010/main" val="2870306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339" y="1352282"/>
            <a:ext cx="8590208" cy="4689743"/>
          </a:xfrm>
        </p:spPr>
      </p:pic>
    </p:spTree>
    <p:extLst>
      <p:ext uri="{BB962C8B-B14F-4D97-AF65-F5344CB8AC3E}">
        <p14:creationId xmlns:p14="http://schemas.microsoft.com/office/powerpoint/2010/main" val="3506946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36644" y="544871"/>
            <a:ext cx="10160000" cy="789887"/>
          </a:xfrm>
          <a:prstGeom prst="rect">
            <a:avLst/>
          </a:prstGeom>
        </p:spPr>
        <p:txBody>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4800" b="1" dirty="0" smtClean="0">
                <a:latin typeface="Times New Roman" pitchFamily="18" charset="0"/>
                <a:cs typeface="Times New Roman" pitchFamily="18" charset="0"/>
              </a:rPr>
              <a:t>Conclusion:</a:t>
            </a:r>
          </a:p>
          <a:p>
            <a:endParaRPr lang="en-US" sz="4800" b="1" dirty="0">
              <a:latin typeface="Times New Roman" pitchFamily="18" charset="0"/>
              <a:cs typeface="Times New Roman" pitchFamily="18" charset="0"/>
            </a:endParaRPr>
          </a:p>
        </p:txBody>
      </p:sp>
      <p:sp>
        <p:nvSpPr>
          <p:cNvPr id="6" name="Content Placeholder 2"/>
          <p:cNvSpPr txBox="1">
            <a:spLocks/>
          </p:cNvSpPr>
          <p:nvPr/>
        </p:nvSpPr>
        <p:spPr>
          <a:xfrm>
            <a:off x="457200" y="1566081"/>
            <a:ext cx="10624782" cy="4800600"/>
          </a:xfrm>
          <a:prstGeom prst="rect">
            <a:avLst/>
          </a:prstGeom>
        </p:spPr>
        <p:txBody>
          <a:bodyPr>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endParaRPr lang="en-US" dirty="0">
              <a:latin typeface="Times New Roman" pitchFamily="18" charset="0"/>
              <a:cs typeface="Times New Roman" pitchFamily="18" charset="0"/>
            </a:endParaRPr>
          </a:p>
        </p:txBody>
      </p:sp>
      <p:sp>
        <p:nvSpPr>
          <p:cNvPr id="2" name="Rectangle 1"/>
          <p:cNvSpPr/>
          <p:nvPr/>
        </p:nvSpPr>
        <p:spPr>
          <a:xfrm>
            <a:off x="457200" y="1566081"/>
            <a:ext cx="8686800" cy="369332"/>
          </a:xfrm>
          <a:prstGeom prst="rect">
            <a:avLst/>
          </a:prstGeom>
        </p:spPr>
        <p:txBody>
          <a:bodyPr wrap="square">
            <a:spAutoFit/>
          </a:bodyPr>
          <a:lstStyle/>
          <a:p>
            <a:endParaRPr lang="en-US" dirty="0"/>
          </a:p>
        </p:txBody>
      </p:sp>
      <p:sp>
        <p:nvSpPr>
          <p:cNvPr id="3" name="TextBox 2"/>
          <p:cNvSpPr txBox="1"/>
          <p:nvPr/>
        </p:nvSpPr>
        <p:spPr>
          <a:xfrm>
            <a:off x="457200" y="1566081"/>
            <a:ext cx="105156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We successfully implemented basic algorithms in java, using eclipse &amp; mahout libraries. The implemented algorithms are: item-item, user-user similarity, tanimoto, Pearson coefficient, Slope one, SVD recommendation</a:t>
            </a:r>
            <a:r>
              <a:rPr lang="en-US" dirty="0" smtClean="0"/>
              <a:t>.</a:t>
            </a:r>
          </a:p>
          <a:p>
            <a:pPr marL="285750" indent="-285750">
              <a:buFont typeface="Arial" panose="020B0604020202020204" pitchFamily="34" charset="0"/>
              <a:buChar char="•"/>
            </a:pPr>
            <a:r>
              <a:rPr lang="en-US" dirty="0" smtClean="0"/>
              <a:t> </a:t>
            </a:r>
            <a:r>
              <a:rPr lang="en-US" dirty="0"/>
              <a:t>We have successfully installed the softwares which are needed for Recommendation System </a:t>
            </a:r>
            <a:r>
              <a:rPr lang="en-US" dirty="0" err="1"/>
              <a:t>viz</a:t>
            </a:r>
            <a:r>
              <a:rPr lang="en-US" dirty="0"/>
              <a:t> Hadoop, Scala, SBT and Apache Spark and practiced basic programs of </a:t>
            </a:r>
            <a:r>
              <a:rPr lang="en-US" dirty="0" smtClean="0"/>
              <a:t>each.</a:t>
            </a:r>
          </a:p>
          <a:p>
            <a:pPr marL="285750" indent="-285750">
              <a:buFont typeface="Arial" panose="020B0604020202020204" pitchFamily="34" charset="0"/>
              <a:buChar char="•"/>
            </a:pPr>
            <a:r>
              <a:rPr lang="en-US" dirty="0" smtClean="0"/>
              <a:t>We </a:t>
            </a:r>
            <a:r>
              <a:rPr lang="en-US" dirty="0"/>
              <a:t>studied and filtered Collaborative filtering algorithms and chose the three algorithms which gave best results for implementation. The algorithms are Pearson coefficient algorithm and SVD algorithm. </a:t>
            </a:r>
            <a:endParaRPr lang="en-US" dirty="0" smtClean="0"/>
          </a:p>
          <a:p>
            <a:pPr marL="285750" indent="-285750">
              <a:buFont typeface="Arial" panose="020B0604020202020204" pitchFamily="34" charset="0"/>
              <a:buChar char="•"/>
            </a:pPr>
            <a:r>
              <a:rPr lang="en-US" dirty="0" smtClean="0"/>
              <a:t>Further </a:t>
            </a:r>
            <a:r>
              <a:rPr lang="en-US" dirty="0"/>
              <a:t>implementation of modules is under work.</a:t>
            </a:r>
          </a:p>
        </p:txBody>
      </p:sp>
    </p:spTree>
    <p:extLst>
      <p:ext uri="{BB962C8B-B14F-4D97-AF65-F5344CB8AC3E}">
        <p14:creationId xmlns:p14="http://schemas.microsoft.com/office/powerpoint/2010/main" val="22051473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36644" y="544871"/>
            <a:ext cx="10160000" cy="789887"/>
          </a:xfrm>
          <a:prstGeom prst="rect">
            <a:avLst/>
          </a:prstGeom>
        </p:spPr>
        <p:txBody>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4800" b="1" dirty="0">
                <a:latin typeface="Times New Roman" pitchFamily="18" charset="0"/>
                <a:cs typeface="Times New Roman" pitchFamily="18" charset="0"/>
              </a:rPr>
              <a:t>References</a:t>
            </a:r>
          </a:p>
        </p:txBody>
      </p:sp>
      <p:sp>
        <p:nvSpPr>
          <p:cNvPr id="8" name="Footer Placeholder 4"/>
          <p:cNvSpPr>
            <a:spLocks noGrp="1"/>
          </p:cNvSpPr>
          <p:nvPr>
            <p:ph type="ftr" sz="quarter" idx="11"/>
          </p:nvPr>
        </p:nvSpPr>
        <p:spPr/>
        <p:txBody>
          <a:bodyPr/>
          <a:lstStyle/>
          <a:p>
            <a:r>
              <a:rPr lang="en-US" sz="2000" dirty="0" smtClean="0"/>
              <a:t>Social Media Server</a:t>
            </a:r>
            <a:endParaRPr lang="en-US" sz="2000" dirty="0"/>
          </a:p>
        </p:txBody>
      </p:sp>
      <p:sp>
        <p:nvSpPr>
          <p:cNvPr id="2" name="Rectangle 1"/>
          <p:cNvSpPr/>
          <p:nvPr/>
        </p:nvSpPr>
        <p:spPr>
          <a:xfrm>
            <a:off x="193183" y="1334758"/>
            <a:ext cx="10998558" cy="5493812"/>
          </a:xfrm>
          <a:prstGeom prst="rect">
            <a:avLst/>
          </a:prstGeom>
        </p:spPr>
        <p:txBody>
          <a:bodyPr wrap="square">
            <a:spAutoFit/>
          </a:bodyPr>
          <a:lstStyle/>
          <a:p>
            <a:pPr algn="just">
              <a:lnSpc>
                <a:spcPct val="150000"/>
              </a:lnSpc>
            </a:pPr>
            <a:r>
              <a:rPr lang="en-US" kern="150" dirty="0">
                <a:latin typeface="Times New Roman" panose="02020603050405020304" pitchFamily="18" charset="0"/>
                <a:ea typeface="Noto Sans CJK SC Regular"/>
                <a:cs typeface="FreeSans"/>
              </a:rPr>
              <a:t>[1]</a:t>
            </a:r>
            <a:r>
              <a:rPr lang="en-US" kern="150" dirty="0" err="1">
                <a:latin typeface="Times New Roman" panose="02020603050405020304" pitchFamily="18" charset="0"/>
                <a:ea typeface="Noto Sans CJK SC Regular"/>
                <a:cs typeface="FreeSans"/>
              </a:rPr>
              <a:t>Ungar</a:t>
            </a:r>
            <a:r>
              <a:rPr lang="en-US" kern="150" dirty="0">
                <a:latin typeface="Times New Roman" panose="02020603050405020304" pitchFamily="18" charset="0"/>
                <a:ea typeface="Noto Sans CJK SC Regular"/>
                <a:cs typeface="FreeSans"/>
              </a:rPr>
              <a:t> LH, Foster DP. “</a:t>
            </a:r>
            <a:r>
              <a:rPr lang="en-US" i="1" kern="150" dirty="0">
                <a:latin typeface="Times New Roman" panose="02020603050405020304" pitchFamily="18" charset="0"/>
                <a:ea typeface="Noto Sans CJK SC Regular"/>
                <a:cs typeface="FreeSans"/>
              </a:rPr>
              <a:t>Clustering methods for collaborative filtering</a:t>
            </a:r>
            <a:r>
              <a:rPr lang="en-US" kern="150" dirty="0">
                <a:latin typeface="Times New Roman" panose="02020603050405020304" pitchFamily="18" charset="0"/>
                <a:ea typeface="Noto Sans CJK SC Regular"/>
                <a:cs typeface="FreeSans"/>
              </a:rPr>
              <a:t>”. In AAAI workshop on recommendation systems (Vol. 1, pp.</a:t>
            </a:r>
            <a:endParaRPr lang="en-US" kern="150" dirty="0">
              <a:latin typeface="Liberation Serif"/>
              <a:ea typeface="Noto Sans CJK SC Regular"/>
              <a:cs typeface="FreeSans"/>
            </a:endParaRPr>
          </a:p>
          <a:p>
            <a:pPr algn="just">
              <a:lnSpc>
                <a:spcPct val="150000"/>
              </a:lnSpc>
            </a:pPr>
            <a:r>
              <a:rPr lang="en-US" kern="150" dirty="0">
                <a:latin typeface="Times New Roman" panose="02020603050405020304" pitchFamily="18" charset="0"/>
                <a:ea typeface="Noto Sans CJK SC Regular"/>
                <a:cs typeface="FreeSans"/>
              </a:rPr>
              <a:t>114-129), Jul 26 1998</a:t>
            </a:r>
            <a:endParaRPr lang="en-US" kern="150" dirty="0">
              <a:latin typeface="Liberation Serif"/>
              <a:ea typeface="Noto Sans CJK SC Regular"/>
              <a:cs typeface="FreeSans"/>
            </a:endParaRPr>
          </a:p>
          <a:p>
            <a:pPr algn="just">
              <a:lnSpc>
                <a:spcPct val="150000"/>
              </a:lnSpc>
            </a:pPr>
            <a:r>
              <a:rPr lang="en-US" kern="150" dirty="0">
                <a:latin typeface="Times New Roman" panose="02020603050405020304" pitchFamily="18" charset="0"/>
                <a:ea typeface="Noto Sans CJK SC Regular"/>
                <a:cs typeface="FreeSans"/>
              </a:rPr>
              <a:t>[2]Scala</a:t>
            </a:r>
            <a:r>
              <a:rPr lang="en-US" i="1" kern="150" dirty="0">
                <a:latin typeface="Times New Roman" panose="02020603050405020304" pitchFamily="18" charset="0"/>
                <a:ea typeface="Noto Sans CJK SC Regular"/>
                <a:cs typeface="FreeSans"/>
              </a:rPr>
              <a:t>. http://www.scala-lang.org</a:t>
            </a:r>
            <a:endParaRPr lang="en-US" kern="150" dirty="0">
              <a:latin typeface="Liberation Serif"/>
              <a:ea typeface="Noto Sans CJK SC Regular"/>
              <a:cs typeface="FreeSans"/>
            </a:endParaRPr>
          </a:p>
          <a:p>
            <a:pPr algn="just">
              <a:lnSpc>
                <a:spcPct val="150000"/>
              </a:lnSpc>
            </a:pPr>
            <a:r>
              <a:rPr lang="en-US" kern="150" dirty="0">
                <a:latin typeface="Times New Roman" panose="02020603050405020304" pitchFamily="18" charset="0"/>
                <a:ea typeface="Noto Sans CJK SC Regular"/>
                <a:cs typeface="FreeSans"/>
              </a:rPr>
              <a:t>[3] Apache Hive. </a:t>
            </a:r>
            <a:r>
              <a:rPr lang="en-US" i="1" kern="150" dirty="0">
                <a:latin typeface="Times New Roman" panose="02020603050405020304" pitchFamily="18" charset="0"/>
                <a:ea typeface="Noto Sans CJK SC Regular"/>
                <a:cs typeface="FreeSans"/>
              </a:rPr>
              <a:t>http://hadoop.apache.org/hive</a:t>
            </a:r>
            <a:endParaRPr lang="en-US" kern="150" dirty="0">
              <a:latin typeface="Liberation Serif"/>
              <a:ea typeface="Noto Sans CJK SC Regular"/>
              <a:cs typeface="FreeSans"/>
            </a:endParaRPr>
          </a:p>
          <a:p>
            <a:pPr algn="just">
              <a:lnSpc>
                <a:spcPct val="150000"/>
              </a:lnSpc>
            </a:pPr>
            <a:r>
              <a:rPr lang="en-US" kern="150" dirty="0">
                <a:latin typeface="Times New Roman" panose="02020603050405020304" pitchFamily="18" charset="0"/>
                <a:ea typeface="Noto Sans CJK SC Regular"/>
                <a:cs typeface="FreeSans"/>
              </a:rPr>
              <a:t>[4] http://grouplens.org/datasets/movielens/</a:t>
            </a:r>
            <a:endParaRPr lang="en-US" kern="150" dirty="0">
              <a:latin typeface="Liberation Serif"/>
              <a:ea typeface="Noto Sans CJK SC Regular"/>
              <a:cs typeface="FreeSans"/>
            </a:endParaRPr>
          </a:p>
          <a:p>
            <a:pPr algn="just">
              <a:lnSpc>
                <a:spcPct val="150000"/>
              </a:lnSpc>
            </a:pPr>
            <a:r>
              <a:rPr lang="en-US" kern="150" dirty="0">
                <a:latin typeface="Times New Roman" panose="02020603050405020304" pitchFamily="18" charset="0"/>
                <a:ea typeface="Noto Sans CJK SC Regular"/>
                <a:cs typeface="FreeSans"/>
              </a:rPr>
              <a:t>[5]</a:t>
            </a:r>
            <a:r>
              <a:rPr lang="en-US" kern="150" dirty="0" err="1">
                <a:latin typeface="Times New Roman" panose="02020603050405020304" pitchFamily="18" charset="0"/>
                <a:ea typeface="Noto Sans CJK SC Regular"/>
                <a:cs typeface="FreeSans"/>
              </a:rPr>
              <a:t>Ungar</a:t>
            </a:r>
            <a:r>
              <a:rPr lang="en-US" kern="150" dirty="0">
                <a:latin typeface="Times New Roman" panose="02020603050405020304" pitchFamily="18" charset="0"/>
                <a:ea typeface="Noto Sans CJK SC Regular"/>
                <a:cs typeface="FreeSans"/>
              </a:rPr>
              <a:t> LH, Foster DP. “</a:t>
            </a:r>
            <a:r>
              <a:rPr lang="en-US" i="1" kern="150" dirty="0">
                <a:latin typeface="Times New Roman" panose="02020603050405020304" pitchFamily="18" charset="0"/>
                <a:ea typeface="Noto Sans CJK SC Regular"/>
                <a:cs typeface="FreeSans"/>
              </a:rPr>
              <a:t>Clustering methods for collaborative filtering</a:t>
            </a:r>
            <a:r>
              <a:rPr lang="en-US" kern="150" dirty="0">
                <a:latin typeface="Times New Roman" panose="02020603050405020304" pitchFamily="18" charset="0"/>
                <a:ea typeface="Noto Sans CJK SC Regular"/>
                <a:cs typeface="FreeSans"/>
              </a:rPr>
              <a:t>”. In AAAI workshop on recommendation systems (Vol. 1, </a:t>
            </a:r>
            <a:r>
              <a:rPr lang="en-US" kern="150" dirty="0" smtClean="0">
                <a:latin typeface="Times New Roman" panose="02020603050405020304" pitchFamily="18" charset="0"/>
                <a:ea typeface="Noto Sans CJK SC Regular"/>
                <a:cs typeface="FreeSans"/>
              </a:rPr>
              <a:t>pp.114-129), Jul 26 1998</a:t>
            </a:r>
            <a:endParaRPr lang="en-US" kern="150" dirty="0" smtClean="0">
              <a:latin typeface="Liberation Serif"/>
              <a:ea typeface="Noto Sans CJK SC Regular"/>
              <a:cs typeface="FreeSans"/>
            </a:endParaRPr>
          </a:p>
          <a:p>
            <a:pPr algn="just">
              <a:lnSpc>
                <a:spcPct val="150000"/>
              </a:lnSpc>
            </a:pPr>
            <a:r>
              <a:rPr lang="en-US" kern="150" dirty="0" smtClean="0">
                <a:latin typeface="Times New Roman" panose="02020603050405020304" pitchFamily="18" charset="0"/>
                <a:ea typeface="Noto Sans CJK SC Regular"/>
                <a:cs typeface="FreeSans"/>
              </a:rPr>
              <a:t>[</a:t>
            </a:r>
            <a:r>
              <a:rPr lang="en-US" kern="150" dirty="0">
                <a:latin typeface="Times New Roman" panose="02020603050405020304" pitchFamily="18" charset="0"/>
                <a:ea typeface="Noto Sans CJK SC Regular"/>
                <a:cs typeface="FreeSans"/>
              </a:rPr>
              <a:t>6]J. Jiang, J. Lu, G. Zhang, and G. Long, “</a:t>
            </a:r>
            <a:r>
              <a:rPr lang="en-US" i="1" kern="150" dirty="0">
                <a:latin typeface="Times New Roman" panose="02020603050405020304" pitchFamily="18" charset="0"/>
                <a:ea typeface="Noto Sans CJK SC Regular"/>
                <a:cs typeface="FreeSans"/>
              </a:rPr>
              <a:t>Scaling-up item-based collaborative filtering recommendation algorithm based </a:t>
            </a:r>
            <a:r>
              <a:rPr lang="en-US" i="1" kern="150" dirty="0" err="1">
                <a:latin typeface="Times New Roman" panose="02020603050405020304" pitchFamily="18" charset="0"/>
                <a:ea typeface="Noto Sans CJK SC Regular"/>
                <a:cs typeface="FreeSans"/>
              </a:rPr>
              <a:t>onhadoop</a:t>
            </a:r>
            <a:r>
              <a:rPr lang="en-US" kern="150" dirty="0">
                <a:latin typeface="Times New Roman" panose="02020603050405020304" pitchFamily="18" charset="0"/>
                <a:ea typeface="Noto Sans CJK SC Regular"/>
                <a:cs typeface="FreeSans"/>
              </a:rPr>
              <a:t>,” in Services (SERVICES), 2011 IEEE World Congress on. IEEE, 2011,pp. 490–497.</a:t>
            </a:r>
            <a:endParaRPr lang="en-US" kern="150" dirty="0">
              <a:latin typeface="Liberation Serif"/>
              <a:ea typeface="Noto Sans CJK SC Regular"/>
              <a:cs typeface="FreeSans"/>
            </a:endParaRPr>
          </a:p>
          <a:p>
            <a:pPr algn="just">
              <a:lnSpc>
                <a:spcPct val="150000"/>
              </a:lnSpc>
            </a:pPr>
            <a:r>
              <a:rPr lang="en-US" kern="150" dirty="0">
                <a:latin typeface="Times New Roman" panose="02020603050405020304" pitchFamily="18" charset="0"/>
                <a:ea typeface="Noto Sans CJK SC Regular"/>
                <a:cs typeface="FreeSans"/>
              </a:rPr>
              <a:t>[7]</a:t>
            </a:r>
            <a:r>
              <a:rPr lang="en-US" kern="150" dirty="0" err="1">
                <a:latin typeface="Times New Roman" panose="02020603050405020304" pitchFamily="18" charset="0"/>
                <a:ea typeface="Noto Sans CJK SC Regular"/>
                <a:cs typeface="FreeSans"/>
              </a:rPr>
              <a:t>Adomavicius</a:t>
            </a:r>
            <a:r>
              <a:rPr lang="en-US" kern="150" dirty="0">
                <a:latin typeface="Times New Roman" panose="02020603050405020304" pitchFamily="18" charset="0"/>
                <a:ea typeface="Noto Sans CJK SC Regular"/>
                <a:cs typeface="FreeSans"/>
              </a:rPr>
              <a:t>, </a:t>
            </a:r>
            <a:r>
              <a:rPr lang="en-US" kern="150" dirty="0" err="1">
                <a:latin typeface="Times New Roman" panose="02020603050405020304" pitchFamily="18" charset="0"/>
                <a:ea typeface="Noto Sans CJK SC Regular"/>
                <a:cs typeface="FreeSans"/>
              </a:rPr>
              <a:t>Gediminas</a:t>
            </a:r>
            <a:r>
              <a:rPr lang="en-US" kern="150" dirty="0">
                <a:latin typeface="Times New Roman" panose="02020603050405020304" pitchFamily="18" charset="0"/>
                <a:ea typeface="Noto Sans CJK SC Regular"/>
                <a:cs typeface="FreeSans"/>
              </a:rPr>
              <a:t>, and Alexander </a:t>
            </a:r>
            <a:r>
              <a:rPr lang="en-US" kern="150" dirty="0" err="1">
                <a:latin typeface="Times New Roman" panose="02020603050405020304" pitchFamily="18" charset="0"/>
                <a:ea typeface="Noto Sans CJK SC Regular"/>
                <a:cs typeface="FreeSans"/>
              </a:rPr>
              <a:t>Tuzhilin</a:t>
            </a:r>
            <a:r>
              <a:rPr lang="en-US" kern="150" dirty="0">
                <a:latin typeface="Times New Roman" panose="02020603050405020304" pitchFamily="18" charset="0"/>
                <a:ea typeface="Noto Sans CJK SC Regular"/>
                <a:cs typeface="FreeSans"/>
              </a:rPr>
              <a:t>. "</a:t>
            </a:r>
            <a:r>
              <a:rPr lang="en-US" i="1" kern="150" dirty="0">
                <a:latin typeface="Times New Roman" panose="02020603050405020304" pitchFamily="18" charset="0"/>
                <a:ea typeface="Noto Sans CJK SC Regular"/>
                <a:cs typeface="FreeSans"/>
              </a:rPr>
              <a:t>Toward the next generation of recommender systems: A survey of the state-of-the-art and possible extensions</a:t>
            </a:r>
            <a:r>
              <a:rPr lang="en-US" kern="150" dirty="0">
                <a:latin typeface="Times New Roman" panose="02020603050405020304" pitchFamily="18" charset="0"/>
                <a:ea typeface="Noto Sans CJK SC Regular"/>
                <a:cs typeface="FreeSans"/>
              </a:rPr>
              <a:t>." Knowledge and Data Engineering, IEEE Transactions on 17.6 (2005): 734-749.</a:t>
            </a:r>
            <a:endParaRPr lang="en-US" kern="150" dirty="0">
              <a:effectLst/>
              <a:latin typeface="Liberation Serif"/>
              <a:ea typeface="Noto Sans CJK SC Regular"/>
              <a:cs typeface="FreeSan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511377" y="2153567"/>
            <a:ext cx="4667345" cy="1068468"/>
          </a:xfrm>
          <a:prstGeom prst="rect">
            <a:avLst/>
          </a:prstGeom>
        </p:spPr>
        <p:txBody>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6600" b="1" dirty="0">
                <a:latin typeface="Times New Roman" pitchFamily="18" charset="0"/>
                <a:cs typeface="Times New Roman" pitchFamily="18" charset="0"/>
              </a:rPr>
              <a:t>Thank You</a:t>
            </a:r>
          </a:p>
          <a:p>
            <a:r>
              <a:rPr lang="en-US" sz="66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ircle(in)">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latin typeface="Times New Roman" panose="02020603050405020304" pitchFamily="18" charset="0"/>
                <a:cs typeface="Times New Roman" panose="02020603050405020304" pitchFamily="18" charset="0"/>
              </a:rPr>
              <a:t>Problem Definition</a:t>
            </a:r>
          </a:p>
        </p:txBody>
      </p:sp>
      <p:sp>
        <p:nvSpPr>
          <p:cNvPr id="3" name="Content Placeholder 2"/>
          <p:cNvSpPr>
            <a:spLocks noGrp="1"/>
          </p:cNvSpPr>
          <p:nvPr>
            <p:ph idx="1"/>
          </p:nvPr>
        </p:nvSpPr>
        <p:spPr/>
        <p:txBody>
          <a:bodyPr>
            <a:normAutofit fontScale="92500" lnSpcReduction="20000"/>
          </a:bodyPr>
          <a:lstStyle/>
          <a:p>
            <a:r>
              <a:rPr lang="en-US" dirty="0" smtClean="0"/>
              <a:t>21</a:t>
            </a:r>
            <a:r>
              <a:rPr lang="en-US" baseline="30000" dirty="0" smtClean="0"/>
              <a:t>st</a:t>
            </a:r>
            <a:r>
              <a:rPr lang="en-US" dirty="0" smtClean="0"/>
              <a:t> century-lead to overgrowth of data.</a:t>
            </a:r>
          </a:p>
          <a:p>
            <a:r>
              <a:rPr lang="en-US" dirty="0" smtClean="0"/>
              <a:t>Which </a:t>
            </a:r>
            <a:r>
              <a:rPr lang="en-US" dirty="0"/>
              <a:t>movie should I watch next? </a:t>
            </a:r>
            <a:endParaRPr lang="en-US" dirty="0" smtClean="0"/>
          </a:p>
          <a:p>
            <a:r>
              <a:rPr lang="en-US" dirty="0" smtClean="0"/>
              <a:t>Which </a:t>
            </a:r>
            <a:r>
              <a:rPr lang="en-US" dirty="0"/>
              <a:t>book should I read? </a:t>
            </a:r>
            <a:endParaRPr lang="en-US" dirty="0" smtClean="0"/>
          </a:p>
          <a:p>
            <a:r>
              <a:rPr lang="en-US" dirty="0" smtClean="0"/>
              <a:t>Which </a:t>
            </a:r>
            <a:r>
              <a:rPr lang="en-US" dirty="0"/>
              <a:t>link should I click next</a:t>
            </a:r>
            <a:r>
              <a:rPr lang="en-US" dirty="0" smtClean="0"/>
              <a:t>?</a:t>
            </a:r>
          </a:p>
          <a:p>
            <a:r>
              <a:rPr lang="en-US" dirty="0" smtClean="0"/>
              <a:t> </a:t>
            </a:r>
            <a:r>
              <a:rPr lang="en-US" dirty="0"/>
              <a:t>We all are inundated with such questions all the times</a:t>
            </a:r>
            <a:r>
              <a:rPr lang="en-US" dirty="0" smtClean="0"/>
              <a:t>.</a:t>
            </a:r>
          </a:p>
          <a:p>
            <a:r>
              <a:rPr lang="en-US" dirty="0"/>
              <a:t>This decision making process has especially become serious in today’s world as people can find everything on Internet</a:t>
            </a:r>
            <a:r>
              <a:rPr lang="en-US" dirty="0" smtClean="0"/>
              <a:t>.</a:t>
            </a:r>
          </a:p>
          <a:p>
            <a:r>
              <a:rPr lang="en-US" dirty="0"/>
              <a:t>Recommendation systems are used to suggest information products and services to the regular customers based on the history, transactions and feedback. </a:t>
            </a:r>
            <a:endParaRPr lang="en-US" dirty="0" smtClean="0"/>
          </a:p>
          <a:p>
            <a:r>
              <a:rPr lang="en-US" dirty="0"/>
              <a:t>In the growing field of Big-data, the number of products, customers and provider are increasing tremendously</a:t>
            </a:r>
            <a:r>
              <a:rPr lang="en-US" dirty="0" smtClean="0"/>
              <a:t>.</a:t>
            </a:r>
          </a:p>
          <a:p>
            <a:r>
              <a:rPr lang="en-US" dirty="0" smtClean="0"/>
              <a:t> </a:t>
            </a:r>
            <a:r>
              <a:rPr lang="en-US" dirty="0"/>
              <a:t>Hence recommendation system become need and a growing challenge to produce results</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825839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Recommender System Architecture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375" y="3178123"/>
            <a:ext cx="8596312" cy="3679877"/>
          </a:xfrm>
        </p:spPr>
      </p:pic>
    </p:spTree>
    <p:extLst>
      <p:ext uri="{BB962C8B-B14F-4D97-AF65-F5344CB8AC3E}">
        <p14:creationId xmlns:p14="http://schemas.microsoft.com/office/powerpoint/2010/main" val="578661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smtClean="0">
                <a:latin typeface="Times New Roman" pitchFamily="18" charset="0"/>
                <a:cs typeface="Times New Roman" pitchFamily="18" charset="0"/>
              </a:rPr>
              <a:t>Problem Formulation:</a:t>
            </a:r>
            <a:endParaRPr lang="en-US" sz="4800" b="1" dirty="0">
              <a:latin typeface="Times New Roman" pitchFamily="18" charset="0"/>
              <a:cs typeface="Times New Roman" pitchFamily="18" charset="0"/>
            </a:endParaRPr>
          </a:p>
        </p:txBody>
      </p:sp>
      <p:sp>
        <p:nvSpPr>
          <p:cNvPr id="3" name="Content Placeholder 2"/>
          <p:cNvSpPr>
            <a:spLocks noGrp="1"/>
          </p:cNvSpPr>
          <p:nvPr>
            <p:ph idx="1"/>
          </p:nvPr>
        </p:nvSpPr>
        <p:spPr>
          <a:xfrm>
            <a:off x="609600" y="1600199"/>
            <a:ext cx="10160000" cy="4427113"/>
          </a:xfrm>
        </p:spPr>
        <p:txBody>
          <a:bodyPr/>
          <a:lstStyle/>
          <a:p>
            <a:r>
              <a:rPr lang="en-US" dirty="0"/>
              <a:t>Movie recommendation can be defined as given an Movie under consideration,  present recommend similar entities</a:t>
            </a:r>
            <a:r>
              <a:rPr lang="en-US" dirty="0" smtClean="0"/>
              <a:t>.</a:t>
            </a:r>
          </a:p>
          <a:p>
            <a:r>
              <a:rPr lang="en-US" dirty="0" smtClean="0"/>
              <a:t> </a:t>
            </a:r>
            <a:r>
              <a:rPr lang="en-US" dirty="0"/>
              <a:t>Given the large number of related entities in the knowledge base, we need to select the most relevant ones to show based on the current query of the user. </a:t>
            </a:r>
          </a:p>
          <a:p>
            <a:pPr fontAlgn="auto"/>
            <a:r>
              <a:rPr lang="en-US" dirty="0"/>
              <a:t> Input: An Movie</a:t>
            </a:r>
          </a:p>
          <a:p>
            <a:pPr fontAlgn="auto"/>
            <a:r>
              <a:rPr lang="en-US" dirty="0"/>
              <a:t> </a:t>
            </a:r>
            <a:r>
              <a:rPr lang="en-US" dirty="0" smtClean="0"/>
              <a:t>Output</a:t>
            </a:r>
            <a:r>
              <a:rPr lang="en-US" dirty="0"/>
              <a:t>: Recommended entities given the input Movie</a:t>
            </a:r>
          </a:p>
          <a:p>
            <a:pPr fontAlgn="auto"/>
            <a:r>
              <a:rPr lang="en-US" dirty="0"/>
              <a:t> </a:t>
            </a:r>
            <a:r>
              <a:rPr lang="en-US" dirty="0" smtClean="0"/>
              <a:t>Data</a:t>
            </a:r>
            <a:r>
              <a:rPr lang="en-US" dirty="0"/>
              <a:t>: semi structured or unstructured data</a:t>
            </a:r>
          </a:p>
          <a:p>
            <a:pPr fontAlgn="auto"/>
            <a:r>
              <a:rPr lang="en-US" dirty="0"/>
              <a:t> </a:t>
            </a:r>
            <a:r>
              <a:rPr lang="en-US" dirty="0" smtClean="0"/>
              <a:t>Movie</a:t>
            </a:r>
            <a:r>
              <a:rPr lang="en-US" dirty="0"/>
              <a:t>: represent an object, structured data</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719010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latin typeface="Times New Roman" pitchFamily="18" charset="0"/>
                <a:cs typeface="Times New Roman" pitchFamily="18" charset="0"/>
              </a:rPr>
              <a:t>Proposed Solution</a:t>
            </a:r>
          </a:p>
        </p:txBody>
      </p:sp>
      <p:sp>
        <p:nvSpPr>
          <p:cNvPr id="3" name="Content Placeholder 2"/>
          <p:cNvSpPr>
            <a:spLocks noGrp="1"/>
          </p:cNvSpPr>
          <p:nvPr>
            <p:ph idx="1"/>
          </p:nvPr>
        </p:nvSpPr>
        <p:spPr>
          <a:xfrm>
            <a:off x="609600" y="1763976"/>
            <a:ext cx="10160000" cy="4800600"/>
          </a:xfrm>
        </p:spPr>
        <p:txBody>
          <a:bodyPr>
            <a:normAutofit/>
          </a:bodyPr>
          <a:lstStyle/>
          <a:p>
            <a:r>
              <a:rPr lang="en-US" dirty="0"/>
              <a:t>Problem is to provide a solution to build a recommendation engine using Big Data handling technology, </a:t>
            </a:r>
            <a:r>
              <a:rPr lang="en-US" dirty="0" smtClean="0"/>
              <a:t>using data processing tool Apache </a:t>
            </a:r>
            <a:r>
              <a:rPr lang="en-US" dirty="0"/>
              <a:t>Spark</a:t>
            </a:r>
            <a:r>
              <a:rPr lang="en-US" dirty="0" smtClean="0"/>
              <a:t>.</a:t>
            </a:r>
          </a:p>
          <a:p>
            <a:r>
              <a:rPr lang="en-US" dirty="0" smtClean="0"/>
              <a:t> </a:t>
            </a:r>
            <a:r>
              <a:rPr lang="en-US" dirty="0"/>
              <a:t>The goal of an Movie recommendation system over big data is to design a system that is scalable, efficient, and provides the best possible results for a large variety of queries.</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60720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496" y="0"/>
            <a:ext cx="2502794" cy="1051570"/>
          </a:xfrm>
          <a:prstGeom prst="rect">
            <a:avLst/>
          </a:prstGeom>
        </p:spPr>
        <p:txBody>
          <a:bodyPr wrap="square">
            <a:spAutoFit/>
          </a:bodyPr>
          <a:lstStyle/>
          <a:p>
            <a:pPr>
              <a:lnSpc>
                <a:spcPct val="150000"/>
              </a:lnSpc>
              <a:spcAft>
                <a:spcPts val="1000"/>
              </a:spcAft>
            </a:pPr>
            <a:r>
              <a:rPr lang="en-US" b="1" kern="150" dirty="0">
                <a:latin typeface="Times New Roman" panose="02020603050405020304" pitchFamily="18" charset="0"/>
                <a:ea typeface="Droid Sans Fallback"/>
                <a:cs typeface="F"/>
              </a:rPr>
              <a:t> </a:t>
            </a:r>
            <a:endParaRPr lang="en-US" sz="1200" kern="150" dirty="0">
              <a:latin typeface="Calibri" panose="020F0502020204030204" pitchFamily="34" charset="0"/>
              <a:ea typeface="Droid Sans Fallback"/>
              <a:cs typeface="F"/>
            </a:endParaRPr>
          </a:p>
          <a:p>
            <a:pPr>
              <a:lnSpc>
                <a:spcPct val="150000"/>
              </a:lnSpc>
              <a:spcAft>
                <a:spcPts val="1000"/>
              </a:spcAft>
            </a:pPr>
            <a:r>
              <a:rPr lang="en-US" b="1" kern="150" dirty="0">
                <a:latin typeface="Times New Roman" panose="02020603050405020304" pitchFamily="18" charset="0"/>
                <a:ea typeface="Droid Sans Fallback"/>
                <a:cs typeface="F"/>
              </a:rPr>
              <a:t>       </a:t>
            </a:r>
            <a:r>
              <a:rPr lang="en-US" b="1" kern="150" dirty="0" smtClean="0">
                <a:latin typeface="Times New Roman" panose="02020603050405020304" pitchFamily="18" charset="0"/>
                <a:ea typeface="Droid Sans Fallback"/>
                <a:cs typeface="F"/>
              </a:rPr>
              <a:t>DFD</a:t>
            </a:r>
            <a:endParaRPr lang="en-US" sz="1200" kern="150" dirty="0">
              <a:effectLst/>
              <a:latin typeface="Calibri" panose="020F0502020204030204" pitchFamily="34" charset="0"/>
              <a:ea typeface="Droid Sans Fallback"/>
              <a:cs typeface="F"/>
            </a:endParaRPr>
          </a:p>
        </p:txBody>
      </p:sp>
      <p:pic>
        <p:nvPicPr>
          <p:cNvPr id="8194" name="Picture 2" descr="DFD 1 Dia"/>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0282" y="914400"/>
            <a:ext cx="9557948" cy="5741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0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616" y="0"/>
            <a:ext cx="9354355" cy="1200329"/>
          </a:xfrm>
          <a:prstGeom prst="rect">
            <a:avLst/>
          </a:prstGeom>
        </p:spPr>
        <p:txBody>
          <a:bodyPr wrap="square">
            <a:spAutoFit/>
          </a:bodyPr>
          <a:lstStyle/>
          <a:p>
            <a:pPr algn="just">
              <a:lnSpc>
                <a:spcPct val="150000"/>
              </a:lnSpc>
            </a:pPr>
            <a:r>
              <a:rPr lang="en-US" sz="1600" b="1" kern="0" dirty="0">
                <a:latin typeface="Times New Roman" panose="02020603050405020304" pitchFamily="18" charset="0"/>
                <a:ea typeface="Noto Sans CJK SC Regular"/>
                <a:cs typeface="FreeSans"/>
              </a:rPr>
              <a:t>Development (Implementation &amp; Installation)</a:t>
            </a:r>
            <a:endParaRPr lang="en-US" sz="1200" kern="150" dirty="0">
              <a:latin typeface="Liberation Serif"/>
              <a:ea typeface="Noto Sans CJK SC Regular"/>
              <a:cs typeface="FreeSans"/>
            </a:endParaRPr>
          </a:p>
          <a:p>
            <a:pPr algn="just">
              <a:lnSpc>
                <a:spcPct val="150000"/>
              </a:lnSpc>
            </a:pPr>
            <a:r>
              <a:rPr lang="en-US" sz="1600" b="1" kern="0" dirty="0">
                <a:latin typeface="Times New Roman" panose="02020603050405020304" pitchFamily="18" charset="0"/>
                <a:ea typeface="Noto Sans CJK SC Regular"/>
                <a:cs typeface="FreeSans"/>
              </a:rPr>
              <a:t> </a:t>
            </a:r>
            <a:endParaRPr lang="en-US" sz="1200" kern="150" dirty="0">
              <a:latin typeface="Liberation Serif"/>
              <a:ea typeface="Noto Sans CJK SC Regular"/>
              <a:cs typeface="FreeSans"/>
            </a:endParaRPr>
          </a:p>
          <a:p>
            <a:pPr marL="742950" marR="0" lvl="1" indent="-285750" algn="just">
              <a:lnSpc>
                <a:spcPct val="150000"/>
              </a:lnSpc>
              <a:spcBef>
                <a:spcPts val="0"/>
              </a:spcBef>
              <a:spcAft>
                <a:spcPts val="0"/>
              </a:spcAft>
              <a:buSzPts val="1400"/>
              <a:buFont typeface="+mj-lt"/>
              <a:buAutoNum type="arabicPeriod"/>
            </a:pPr>
            <a:r>
              <a:rPr lang="en-US" sz="1400" b="1" kern="0" dirty="0">
                <a:latin typeface="Times New Roman" panose="02020603050405020304" pitchFamily="18" charset="0"/>
                <a:ea typeface="Noto Sans CJK SC Regular"/>
                <a:cs typeface="FreeSans"/>
              </a:rPr>
              <a:t>Screenshots of Implementation</a:t>
            </a:r>
            <a:r>
              <a:rPr lang="en-US" sz="1600" b="1" kern="0" dirty="0">
                <a:latin typeface="Times New Roman" panose="02020603050405020304" pitchFamily="18" charset="0"/>
                <a:ea typeface="Noto Sans CJK SC Regular"/>
                <a:cs typeface="FreeSans"/>
              </a:rPr>
              <a:t> </a:t>
            </a:r>
            <a:r>
              <a:rPr lang="en-US" sz="1600" b="1" kern="0" dirty="0" smtClean="0">
                <a:latin typeface="Times New Roman" panose="02020603050405020304" pitchFamily="18" charset="0"/>
                <a:ea typeface="Noto Sans CJK SC Regular"/>
                <a:cs typeface="FreeSans"/>
              </a:rPr>
              <a:t>:converting asymmetrical dataset into symmetrical</a:t>
            </a:r>
            <a:endParaRPr lang="en-US" sz="1200" kern="150" dirty="0">
              <a:effectLst/>
              <a:latin typeface="Liberation Serif"/>
              <a:ea typeface="Noto Sans CJK SC Regular"/>
              <a:cs typeface="FreeSans"/>
            </a:endParaRPr>
          </a:p>
        </p:txBody>
      </p:sp>
      <p:pic>
        <p:nvPicPr>
          <p:cNvPr id="3" name="Picture 2" descr="C:\Users\Rushi\Desktop\New folder\Screenshot from 2016-10-25 15_12_09.png"/>
          <p:cNvPicPr/>
          <p:nvPr/>
        </p:nvPicPr>
        <p:blipFill>
          <a:blip r:embed="rId2"/>
          <a:srcRect/>
          <a:stretch>
            <a:fillRect/>
          </a:stretch>
        </p:blipFill>
        <p:spPr bwMode="auto">
          <a:xfrm>
            <a:off x="772732" y="1200329"/>
            <a:ext cx="9916733" cy="5657671"/>
          </a:xfrm>
          <a:prstGeom prst="rect">
            <a:avLst/>
          </a:prstGeom>
          <a:noFill/>
          <a:ln w="9525">
            <a:noFill/>
            <a:miter lim="800000"/>
            <a:headEnd/>
            <a:tailEnd/>
          </a:ln>
        </p:spPr>
      </p:pic>
    </p:spTree>
    <p:extLst>
      <p:ext uri="{BB962C8B-B14F-4D97-AF65-F5344CB8AC3E}">
        <p14:creationId xmlns:p14="http://schemas.microsoft.com/office/powerpoint/2010/main" val="110082764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711</TotalTime>
  <Words>981</Words>
  <Application>Microsoft Office PowerPoint</Application>
  <PresentationFormat>Custom</PresentationFormat>
  <Paragraphs>90</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Facet</vt:lpstr>
      <vt:lpstr>PowerPoint Presentation</vt:lpstr>
      <vt:lpstr>Index</vt:lpstr>
      <vt:lpstr>Introduction</vt:lpstr>
      <vt:lpstr>Problem Definition</vt:lpstr>
      <vt:lpstr>Recommender System Architecture</vt:lpstr>
      <vt:lpstr>Problem Formulation:</vt:lpstr>
      <vt:lpstr>Proposed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screenshot shows the program that imports python libraries and takes input CSV file which is nothing but dataset and gives column names to it. </vt:lpstr>
      <vt:lpstr>This screenshot shows the program that converts the dataset from asymmetric to symmetric i.e. it deletes the last column and trains the dataset. </vt:lpstr>
      <vt:lpstr>This screenshot shows the program that visualizes the converted the dataset from asymmetric to symmetric. </vt:lpstr>
      <vt:lpstr>Input database:</vt:lpstr>
      <vt:lpstr>This screenshot shows the program that imports python libraries and visualizes the dataset before applying the hybrid algorithm </vt:lpstr>
      <vt:lpstr>This screenshot shows the program that imports python libraries and traverses the dataset and shows the result. After traversing the dataset it splits the dataset into test data and train data matrix to perform the testing of hybrid algorithm on the same. </vt:lpstr>
      <vt:lpstr>This screenshot shows the program that imports python libraries, defines functions and uses collaborative filtering algorithm for prediction of recommendations and calculates root mean square error value of both user and item prediction. </vt:lpstr>
      <vt:lpstr>This screenshot shows the program that imports python libraries, defines functions and uses content based SVD algorithm for prediction of recommendations and calculates root mean square error value and sparsity. </vt:lpstr>
      <vt:lpstr>PowerPoint Presentation</vt:lpstr>
      <vt:lpstr>Installation of Spark is completed</vt:lpstr>
      <vt:lpstr>Below we use Scala case classes to define the Movie and User schemas corresponding to the movies.dat and users.dat files.</vt:lpstr>
      <vt:lpstr>DataFrame printSchema() prints the schema to the console in a tree format.</vt:lpstr>
      <vt:lpstr>Using ALS and movie rated data: Make Prediction</vt:lpstr>
      <vt:lpstr>Predictions:</vt:lpstr>
      <vt:lpstr>Mean Absolute Error (MAE).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Techstar</dc:creator>
  <cp:lastModifiedBy>HARSHADA-SEJAL</cp:lastModifiedBy>
  <cp:revision>322</cp:revision>
  <dcterms:created xsi:type="dcterms:W3CDTF">2016-10-23T13:20:49Z</dcterms:created>
  <dcterms:modified xsi:type="dcterms:W3CDTF">2017-05-20T09:23:01Z</dcterms:modified>
</cp:coreProperties>
</file>